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71" r:id="rId4"/>
    <p:sldId id="275" r:id="rId5"/>
    <p:sldId id="264" r:id="rId6"/>
    <p:sldId id="265" r:id="rId7"/>
    <p:sldId id="266" r:id="rId8"/>
    <p:sldId id="267" r:id="rId9"/>
    <p:sldId id="268" r:id="rId10"/>
    <p:sldId id="269" r:id="rId11"/>
    <p:sldId id="292" r:id="rId12"/>
    <p:sldId id="290" r:id="rId13"/>
    <p:sldId id="295" r:id="rId14"/>
    <p:sldId id="296" r:id="rId15"/>
    <p:sldId id="294" r:id="rId16"/>
    <p:sldId id="297" r:id="rId17"/>
    <p:sldId id="298" r:id="rId18"/>
    <p:sldId id="30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BD342"/>
    <a:srgbClr val="FF2F36"/>
    <a:srgbClr val="EE0022"/>
    <a:srgbClr val="0091BA"/>
    <a:srgbClr val="98D5C3"/>
    <a:srgbClr val="7677E9"/>
    <a:srgbClr val="C23B23"/>
    <a:srgbClr val="EADA52"/>
    <a:srgbClr val="976ED7"/>
    <a:srgbClr val="579A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76" d="100"/>
          <a:sy n="76" d="100"/>
        </p:scale>
        <p:origin x="200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D0DF5-D98A-5A2B-FEA1-DC7726F75F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8A3FE8-498A-D6BA-7435-77EA68C50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F6EB1-E966-43F6-2A59-7EE4CB0C51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AA837-2127-BF07-CC41-B74AB09E1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65B3A-C3CB-22D3-2740-3AB58EE7A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59896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3EF3AD-C829-AB1C-D88E-31AC69F3A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9411-0F3C-2C11-3AD8-52A7732B27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83B44-9CE2-7F89-99DD-B35DEC782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DDD23-12D7-6E82-C75D-CBC7A4DB8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EDF43A-844B-B97E-973D-0623E2866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52213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3B315F-DD4F-5F2C-197F-503CDC8EA4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D4A3D7-2041-38CF-1810-D602841B0F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DFF60-4D93-2166-B662-C501D3865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2F155-5D00-9F62-ACE2-49B4A8832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3F197-FFE5-5DA8-A622-FFB262763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8808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9E50D-58D4-3F03-5CD7-0460BC668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2D76B-CAB9-B7C3-2B96-14229B8D7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278C7B-E786-6BC2-44DF-7AB9B3C11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7E5D4-1F13-470F-0E49-C6E05A053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2749E-45C5-20E1-63A3-B94102587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49839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63801-B1E5-E81C-9FC8-72CB2D12C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B5DBF3-3181-CF60-4630-E7CCF4432E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0EF87-BA9E-AD48-5722-D19BD15F5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DDC78-7DFD-8BE3-AD53-64C128652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00FF19-E366-C190-4C12-D79A48074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91247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B4463-D867-5BE0-CB49-6DC2593AE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8A49E-B014-8CAF-956A-2418917C39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CEBED4-FCEE-659F-24BB-8C6AE7CBB8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C4ACBD-3E3B-AFD7-D4B3-5908C4ACE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5C1D17-02E3-3F35-D7E0-855C11F05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F8D63-9BB5-5CBF-6D99-B160ECD0E3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6756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2418A-8598-184B-F96E-860FF9FE7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F6EE3-1138-32B5-02C4-128129D4D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0AD199-63EB-229A-CF57-C89B3A3229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2ED0C0-877B-ADF1-6DDD-DD2C7CE262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300A13-5C38-D947-27B6-BC1E6E0A8E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21C8F5-07F6-EC23-ABC9-DA9C1FC03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1E269D-F1EE-9F22-4E19-B059C93F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5C0758-B181-7343-F8CE-B17E30373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43400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C36E6-8604-8A21-CDA8-FCADA3F703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E147B5-5408-A1DD-BD9A-C322C0BEA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9BED7-F336-47EB-1050-1C83C2514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D3D0A2-8273-1177-2643-E4A0EB8B7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1369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1C082D-EBAF-6DC4-007B-F9A162487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CD2B76-739E-16E5-C7DB-F611A6F27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C77C97-B585-EF0E-4A2D-8FF43451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17622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92572-CBA6-471F-CEE5-EB6A290D2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74986-04C7-0BCD-8931-A78FAF2B8E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989A0D-9BAD-1293-02E6-260B0852C2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BCAC1E-3725-366F-5DC4-94D7AAF4A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207B32-E25E-CFFD-A6B1-A01C3D7A5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00DAA6-BD4E-709F-1584-E8C613CE3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633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1EEA2-C3F9-891E-6C39-542CFB45B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2666E4-395B-61EA-A3B8-59930E45D3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039218-3440-2E80-728E-F499CED92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4C73E-D7DF-019C-FA05-8642BFAFB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002EDE-BED6-8E69-8C86-EAC512BA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972ADF-7D5B-19BC-6FF4-7CFBBC4BF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7871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5876FAE-8880-5DB9-B048-A880F366B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9DCF7C-BB40-5743-3D26-7100BEF9D4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2BA63-8E8F-57E1-00F6-2BE3F49DCB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9BB57-3C88-4532-BF0E-7E99600172AB}" type="datetimeFigureOut">
              <a:rPr lang="en-AU" smtClean="0"/>
              <a:t>6/8/2024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62954-9F25-2E29-54A1-039D534A62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88A59-1762-E53E-1702-0B5BDD497B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32349D-40B6-456C-9150-C34362698651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6489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lose-up of Neapolitan pizzas with Prosciutto and arugula">
            <a:extLst>
              <a:ext uri="{FF2B5EF4-FFF2-40B4-BE49-F238E27FC236}">
                <a16:creationId xmlns:a16="http://schemas.microsoft.com/office/drawing/2014/main" id="{57FA6A22-A480-642D-C0E6-D680F5EE1B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571368FE-C8B0-3927-973D-96BE218079BB}"/>
              </a:ext>
            </a:extLst>
          </p:cNvPr>
          <p:cNvGraphicFramePr>
            <a:graphicFrameLocks noGrp="1"/>
          </p:cNvGraphicFramePr>
          <p:nvPr/>
        </p:nvGraphicFramePr>
        <p:xfrm>
          <a:off x="0" y="0"/>
          <a:ext cx="121920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376190728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08799421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87959605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1196819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7387064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50197302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1701941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5818783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8853026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13568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4127157"/>
                  </a:ext>
                </a:extLst>
              </a:tr>
            </a:tbl>
          </a:graphicData>
        </a:graphic>
      </p:graphicFrame>
      <p:sp>
        <p:nvSpPr>
          <p:cNvPr id="19" name="Rectangle 18">
            <a:extLst>
              <a:ext uri="{FF2B5EF4-FFF2-40B4-BE49-F238E27FC236}">
                <a16:creationId xmlns:a16="http://schemas.microsoft.com/office/drawing/2014/main" id="{9DEC1B03-1FC3-56DA-F0CD-4F3AA104AC3D}"/>
              </a:ext>
            </a:extLst>
          </p:cNvPr>
          <p:cNvSpPr/>
          <p:nvPr/>
        </p:nvSpPr>
        <p:spPr>
          <a:xfrm>
            <a:off x="0" y="-14513"/>
            <a:ext cx="4049486" cy="1367452"/>
          </a:xfrm>
          <a:prstGeom prst="rect">
            <a:avLst/>
          </a:prstGeom>
          <a:solidFill>
            <a:srgbClr val="0091B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50000"/>
              </a:lnSpc>
            </a:pPr>
            <a:r>
              <a:rPr lang="en-AU" sz="4800" b="1" dirty="0">
                <a:latin typeface="Playfair display bold"/>
              </a:rPr>
              <a:t>SAM’S PIZZA</a:t>
            </a:r>
          </a:p>
        </p:txBody>
      </p:sp>
    </p:spTree>
    <p:extLst>
      <p:ext uri="{BB962C8B-B14F-4D97-AF65-F5344CB8AC3E}">
        <p14:creationId xmlns:p14="http://schemas.microsoft.com/office/powerpoint/2010/main" val="3704815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83024B1-FEF4-643D-8522-8FC9533B3564}"/>
              </a:ext>
            </a:extLst>
          </p:cNvPr>
          <p:cNvSpPr/>
          <p:nvPr/>
        </p:nvSpPr>
        <p:spPr>
          <a:xfrm>
            <a:off x="6994524" y="862955"/>
            <a:ext cx="4156075" cy="1077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AU" sz="1400" dirty="0">
                <a:latin typeface="Futura"/>
              </a:rPr>
              <a:t>Customers: What is their purchase behaviour?</a:t>
            </a:r>
          </a:p>
          <a:p>
            <a:pPr algn="ctr"/>
            <a:r>
              <a:rPr lang="en-AU" sz="1400" dirty="0">
                <a:latin typeface="Futura"/>
              </a:rPr>
              <a:t>How price sensitive are they?</a:t>
            </a:r>
          </a:p>
          <a:p>
            <a:pPr algn="ctr"/>
            <a:r>
              <a:rPr lang="en-AU" sz="1400" dirty="0">
                <a:latin typeface="Futura"/>
              </a:rPr>
              <a:t>Are they consistent?</a:t>
            </a:r>
          </a:p>
          <a:p>
            <a:pPr algn="ctr"/>
            <a:endParaRPr lang="en-AU" sz="1400" dirty="0">
              <a:latin typeface="Futura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332A20-362D-4117-5890-99673EDE8098}"/>
              </a:ext>
            </a:extLst>
          </p:cNvPr>
          <p:cNvSpPr/>
          <p:nvPr/>
        </p:nvSpPr>
        <p:spPr>
          <a:xfrm>
            <a:off x="6994524" y="4917827"/>
            <a:ext cx="4156075" cy="1077218"/>
          </a:xfrm>
          <a:prstGeom prst="rect">
            <a:avLst/>
          </a:prstGeom>
          <a:solidFill>
            <a:srgbClr val="EE00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>
                <a:latin typeface="Futura"/>
              </a:rPr>
              <a:t>Promotional Activity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83D949E-A29A-5707-93CE-B106262C981A}"/>
              </a:ext>
            </a:extLst>
          </p:cNvPr>
          <p:cNvSpPr/>
          <p:nvPr/>
        </p:nvSpPr>
        <p:spPr>
          <a:xfrm>
            <a:off x="6994524" y="2890391"/>
            <a:ext cx="4156075" cy="1077218"/>
          </a:xfrm>
          <a:prstGeom prst="rect">
            <a:avLst/>
          </a:prstGeom>
          <a:solidFill>
            <a:srgbClr val="006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400" dirty="0">
                <a:latin typeface="Futura"/>
              </a:rPr>
              <a:t>Competitors: Who are the competitors?</a:t>
            </a:r>
          </a:p>
          <a:p>
            <a:pPr algn="ctr"/>
            <a:r>
              <a:rPr lang="en-AU" sz="1400" dirty="0">
                <a:latin typeface="Futura"/>
              </a:rPr>
              <a:t>What are they doing?</a:t>
            </a:r>
          </a:p>
          <a:p>
            <a:pPr algn="ctr"/>
            <a:r>
              <a:rPr lang="en-AU" sz="1400" dirty="0">
                <a:latin typeface="Futura"/>
              </a:rPr>
              <a:t>What’s in market?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C8A809-04D7-F802-AECE-A5BA6625EC95}"/>
              </a:ext>
            </a:extLst>
          </p:cNvPr>
          <p:cNvSpPr/>
          <p:nvPr/>
        </p:nvSpPr>
        <p:spPr>
          <a:xfrm>
            <a:off x="0" y="0"/>
            <a:ext cx="587692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855AD4-8018-90D4-F86F-3E6AC3CB1F8E}"/>
              </a:ext>
            </a:extLst>
          </p:cNvPr>
          <p:cNvSpPr txBox="1"/>
          <p:nvPr/>
        </p:nvSpPr>
        <p:spPr>
          <a:xfrm>
            <a:off x="1041401" y="1401564"/>
            <a:ext cx="435325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3200" b="1" dirty="0">
                <a:latin typeface="Futura"/>
              </a:rPr>
              <a:t>Sam’s goal is to maximise gross profit.</a:t>
            </a:r>
          </a:p>
          <a:p>
            <a:pPr algn="ctr"/>
            <a:endParaRPr lang="en-AU" sz="3200" b="1" dirty="0">
              <a:latin typeface="Futura"/>
            </a:endParaRPr>
          </a:p>
          <a:p>
            <a:pPr algn="ctr"/>
            <a:r>
              <a:rPr lang="en-AU" sz="3200" b="1" dirty="0">
                <a:latin typeface="Futura"/>
              </a:rPr>
              <a:t>What should we consider when adjusting the price?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58AAB1-60E0-A725-8D47-C14319EAB926}"/>
              </a:ext>
            </a:extLst>
          </p:cNvPr>
          <p:cNvSpPr txBox="1"/>
          <p:nvPr/>
        </p:nvSpPr>
        <p:spPr>
          <a:xfrm>
            <a:off x="8676948" y="-1477328"/>
            <a:ext cx="27146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Now we know how sensitive customers are for each product, let’s look at what potential pricing can look like.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9969A2-30FD-067A-9835-423D72B148ED}"/>
              </a:ext>
            </a:extLst>
          </p:cNvPr>
          <p:cNvSpPr/>
          <p:nvPr/>
        </p:nvSpPr>
        <p:spPr>
          <a:xfrm>
            <a:off x="5876925" y="862955"/>
            <a:ext cx="1117600" cy="10772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8000" dirty="0"/>
              <a:t>1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3F5AAA9-E97D-58D7-3C83-01BD485EE7D9}"/>
              </a:ext>
            </a:extLst>
          </p:cNvPr>
          <p:cNvSpPr/>
          <p:nvPr/>
        </p:nvSpPr>
        <p:spPr>
          <a:xfrm>
            <a:off x="5876925" y="4917827"/>
            <a:ext cx="1117600" cy="1077218"/>
          </a:xfrm>
          <a:prstGeom prst="rect">
            <a:avLst/>
          </a:prstGeom>
          <a:solidFill>
            <a:srgbClr val="EE00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8000" dirty="0"/>
              <a:t>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937E8E0-6E4B-405F-2E51-27359824F285}"/>
              </a:ext>
            </a:extLst>
          </p:cNvPr>
          <p:cNvSpPr/>
          <p:nvPr/>
        </p:nvSpPr>
        <p:spPr>
          <a:xfrm>
            <a:off x="5876925" y="2890391"/>
            <a:ext cx="1117600" cy="1077218"/>
          </a:xfrm>
          <a:prstGeom prst="rect">
            <a:avLst/>
          </a:prstGeom>
          <a:solidFill>
            <a:srgbClr val="006C8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8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79654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>
            <a:extLst>
              <a:ext uri="{FF2B5EF4-FFF2-40B4-BE49-F238E27FC236}">
                <a16:creationId xmlns:a16="http://schemas.microsoft.com/office/drawing/2014/main" id="{92811FEC-0329-CC5F-BE77-0843B193397A}"/>
              </a:ext>
            </a:extLst>
          </p:cNvPr>
          <p:cNvSpPr/>
          <p:nvPr/>
        </p:nvSpPr>
        <p:spPr>
          <a:xfrm>
            <a:off x="2762250" y="-1"/>
            <a:ext cx="6667500" cy="6857999"/>
          </a:xfrm>
          <a:prstGeom prst="ellipse">
            <a:avLst/>
          </a:prstGeom>
          <a:gradFill flip="none" rotWithShape="1">
            <a:gsLst>
              <a:gs pos="21000">
                <a:srgbClr val="0091BA"/>
              </a:gs>
              <a:gs pos="82000">
                <a:srgbClr val="EE0022"/>
              </a:gs>
            </a:gsLst>
            <a:lin ang="24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050180B-0371-8B0E-1573-01612DDBC5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629165 w 12192000"/>
              <a:gd name="connsiteY0" fmla="*/ 752475 h 6858000"/>
              <a:gd name="connsiteX1" fmla="*/ 3895725 w 12192000"/>
              <a:gd name="connsiteY1" fmla="*/ 1485915 h 6858000"/>
              <a:gd name="connsiteX2" fmla="*/ 3895725 w 12192000"/>
              <a:gd name="connsiteY2" fmla="*/ 5372085 h 6858000"/>
              <a:gd name="connsiteX3" fmla="*/ 4629165 w 12192000"/>
              <a:gd name="connsiteY3" fmla="*/ 6105525 h 6858000"/>
              <a:gd name="connsiteX4" fmla="*/ 7562835 w 12192000"/>
              <a:gd name="connsiteY4" fmla="*/ 6105525 h 6858000"/>
              <a:gd name="connsiteX5" fmla="*/ 8296275 w 12192000"/>
              <a:gd name="connsiteY5" fmla="*/ 5372085 h 6858000"/>
              <a:gd name="connsiteX6" fmla="*/ 8296275 w 12192000"/>
              <a:gd name="connsiteY6" fmla="*/ 1485915 h 6858000"/>
              <a:gd name="connsiteX7" fmla="*/ 7562835 w 12192000"/>
              <a:gd name="connsiteY7" fmla="*/ 752475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4629165" y="752475"/>
                </a:moveTo>
                <a:cubicBezTo>
                  <a:pt x="4224097" y="752475"/>
                  <a:pt x="3895725" y="1080847"/>
                  <a:pt x="3895725" y="1485915"/>
                </a:cubicBezTo>
                <a:lnTo>
                  <a:pt x="3895725" y="5372085"/>
                </a:lnTo>
                <a:cubicBezTo>
                  <a:pt x="3895725" y="5777153"/>
                  <a:pt x="4224097" y="6105525"/>
                  <a:pt x="4629165" y="6105525"/>
                </a:cubicBezTo>
                <a:lnTo>
                  <a:pt x="7562835" y="6105525"/>
                </a:lnTo>
                <a:cubicBezTo>
                  <a:pt x="7967903" y="6105525"/>
                  <a:pt x="8296275" y="5777153"/>
                  <a:pt x="8296275" y="5372085"/>
                </a:cubicBezTo>
                <a:lnTo>
                  <a:pt x="8296275" y="1485915"/>
                </a:lnTo>
                <a:cubicBezTo>
                  <a:pt x="8296275" y="1080847"/>
                  <a:pt x="7967903" y="752475"/>
                  <a:pt x="7562835" y="75247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5CB2577-AAE5-A9F1-2B2B-5D02098F3D7C}"/>
              </a:ext>
            </a:extLst>
          </p:cNvPr>
          <p:cNvSpPr/>
          <p:nvPr/>
        </p:nvSpPr>
        <p:spPr>
          <a:xfrm>
            <a:off x="4038600" y="933449"/>
            <a:ext cx="4114800" cy="4991101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b="1" dirty="0">
                <a:solidFill>
                  <a:schemeClr val="bg1"/>
                </a:solidFill>
                <a:latin typeface="Futura"/>
              </a:rPr>
              <a:t>Important to know:</a:t>
            </a:r>
          </a:p>
          <a:p>
            <a:pPr algn="ctr"/>
            <a:endParaRPr lang="en-AU" b="1" dirty="0">
              <a:solidFill>
                <a:schemeClr val="bg1"/>
              </a:solidFill>
              <a:latin typeface="Futura"/>
            </a:endParaRPr>
          </a:p>
          <a:p>
            <a:pPr algn="ctr"/>
            <a:r>
              <a:rPr lang="en-AU" sz="1400" b="1" dirty="0">
                <a:solidFill>
                  <a:schemeClr val="bg1"/>
                </a:solidFill>
                <a:latin typeface="Futura"/>
              </a:rPr>
              <a:t>Price Elasticity of Demand is calculated using the following formula</a:t>
            </a:r>
            <a:endParaRPr lang="en-AU" sz="2000" b="1" dirty="0">
              <a:solidFill>
                <a:schemeClr val="bg1"/>
              </a:solidFill>
              <a:latin typeface="Futura"/>
            </a:endParaRPr>
          </a:p>
          <a:p>
            <a:pPr algn="ctr"/>
            <a:endParaRPr lang="en-AU" b="1" dirty="0">
              <a:solidFill>
                <a:schemeClr val="bg1"/>
              </a:solidFill>
              <a:latin typeface="Futura"/>
            </a:endParaRPr>
          </a:p>
          <a:p>
            <a:pPr algn="ctr"/>
            <a:endParaRPr lang="en-AU" b="1" dirty="0">
              <a:solidFill>
                <a:schemeClr val="bg1"/>
              </a:solidFill>
              <a:latin typeface="Futura"/>
            </a:endParaRPr>
          </a:p>
          <a:p>
            <a:pPr algn="ctr"/>
            <a:endParaRPr lang="en-AU" b="1" dirty="0">
              <a:solidFill>
                <a:schemeClr val="bg1"/>
              </a:solidFill>
              <a:latin typeface="Futura"/>
            </a:endParaRPr>
          </a:p>
          <a:p>
            <a:pPr algn="ctr"/>
            <a:endParaRPr lang="en-AU" b="1" dirty="0">
              <a:solidFill>
                <a:schemeClr val="bg1"/>
              </a:solidFill>
              <a:latin typeface="Futura"/>
            </a:endParaRPr>
          </a:p>
          <a:p>
            <a:pPr algn="ctr"/>
            <a:endParaRPr lang="en-AU" b="1" dirty="0">
              <a:solidFill>
                <a:schemeClr val="bg1"/>
              </a:solidFill>
              <a:latin typeface="Futura"/>
            </a:endParaRPr>
          </a:p>
          <a:p>
            <a:pPr algn="ctr"/>
            <a:endParaRPr lang="en-AU" b="1" dirty="0">
              <a:solidFill>
                <a:schemeClr val="bg1"/>
              </a:solidFill>
              <a:latin typeface="Futura"/>
            </a:endParaRPr>
          </a:p>
          <a:p>
            <a:pPr algn="ctr"/>
            <a:endParaRPr lang="en-AU" b="1" dirty="0">
              <a:solidFill>
                <a:schemeClr val="bg1"/>
              </a:solidFill>
              <a:latin typeface="Futura"/>
            </a:endParaRPr>
          </a:p>
          <a:p>
            <a:pPr algn="ctr"/>
            <a:endParaRPr lang="en-AU" b="1" dirty="0">
              <a:solidFill>
                <a:schemeClr val="bg1"/>
              </a:solidFill>
              <a:latin typeface="Futura"/>
            </a:endParaRPr>
          </a:p>
          <a:p>
            <a:pPr algn="ctr"/>
            <a:endParaRPr lang="en-AU" b="1" dirty="0">
              <a:solidFill>
                <a:schemeClr val="bg1"/>
              </a:solidFill>
              <a:latin typeface="Futura"/>
            </a:endParaRPr>
          </a:p>
          <a:p>
            <a:pPr algn="ctr"/>
            <a:endParaRPr lang="en-AU" sz="1400" b="1" dirty="0">
              <a:solidFill>
                <a:schemeClr val="bg1"/>
              </a:solidFill>
              <a:latin typeface="Futura"/>
            </a:endParaRPr>
          </a:p>
          <a:p>
            <a:pPr algn="ctr"/>
            <a:r>
              <a:rPr lang="en-AU" sz="1400" b="1" dirty="0">
                <a:solidFill>
                  <a:schemeClr val="bg1"/>
                </a:solidFill>
                <a:latin typeface="Futura"/>
              </a:rPr>
              <a:t>This formula helps us understand how sensitive demand is for the products. </a:t>
            </a:r>
          </a:p>
          <a:p>
            <a:pPr algn="ctr"/>
            <a:endParaRPr lang="en-AU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10EEF1B-76FA-249B-2AC7-2B4FF771F4EE}"/>
              </a:ext>
            </a:extLst>
          </p:cNvPr>
          <p:cNvSpPr txBox="1"/>
          <p:nvPr/>
        </p:nvSpPr>
        <p:spPr>
          <a:xfrm>
            <a:off x="4151347" y="3167388"/>
            <a:ext cx="14317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  <a:latin typeface="Futura"/>
              </a:rPr>
              <a:t>Price Elasticity of Demand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04A64F4-806F-2286-123B-EC205D711693}"/>
              </a:ext>
            </a:extLst>
          </p:cNvPr>
          <p:cNvSpPr txBox="1"/>
          <p:nvPr/>
        </p:nvSpPr>
        <p:spPr>
          <a:xfrm>
            <a:off x="5878415" y="2875295"/>
            <a:ext cx="21907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  <a:latin typeface="Futura"/>
              </a:rPr>
              <a:t>Percentage Change in Quantity Demanded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3C8810-B143-3F02-2E1D-C5517678CEA8}"/>
              </a:ext>
            </a:extLst>
          </p:cNvPr>
          <p:cNvSpPr txBox="1"/>
          <p:nvPr/>
        </p:nvSpPr>
        <p:spPr>
          <a:xfrm>
            <a:off x="6076950" y="3428998"/>
            <a:ext cx="1582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  <a:latin typeface="Futura"/>
              </a:rPr>
              <a:t>Percentage Change In Price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79E19DF-C235-CF8E-8A38-C5C17C15F87F}"/>
              </a:ext>
            </a:extLst>
          </p:cNvPr>
          <p:cNvSpPr/>
          <p:nvPr/>
        </p:nvSpPr>
        <p:spPr>
          <a:xfrm>
            <a:off x="5859363" y="3398517"/>
            <a:ext cx="2209800" cy="495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2F23B66-88CC-6394-30EB-43EECF272E32}"/>
              </a:ext>
            </a:extLst>
          </p:cNvPr>
          <p:cNvSpPr txBox="1"/>
          <p:nvPr/>
        </p:nvSpPr>
        <p:spPr>
          <a:xfrm>
            <a:off x="5514540" y="3269393"/>
            <a:ext cx="3255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b="1" dirty="0">
                <a:solidFill>
                  <a:schemeClr val="bg1"/>
                </a:solidFill>
                <a:latin typeface="Futura"/>
              </a:rPr>
              <a:t>=</a:t>
            </a:r>
            <a:endParaRPr lang="en-AU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958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0DFB0C6-0693-3585-A00C-F6946D6B20BA}"/>
              </a:ext>
            </a:extLst>
          </p:cNvPr>
          <p:cNvSpPr/>
          <p:nvPr/>
        </p:nvSpPr>
        <p:spPr>
          <a:xfrm>
            <a:off x="4076700" y="2114550"/>
            <a:ext cx="4038600" cy="262890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solidFill>
                  <a:schemeClr val="tx1"/>
                </a:solidFill>
                <a:latin typeface="Futura"/>
              </a:rPr>
              <a:t>Looking at Product Prices…</a:t>
            </a:r>
          </a:p>
        </p:txBody>
      </p:sp>
    </p:spTree>
    <p:extLst>
      <p:ext uri="{BB962C8B-B14F-4D97-AF65-F5344CB8AC3E}">
        <p14:creationId xmlns:p14="http://schemas.microsoft.com/office/powerpoint/2010/main" val="3284250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0DFB0C6-0693-3585-A00C-F6946D6B20BA}"/>
              </a:ext>
            </a:extLst>
          </p:cNvPr>
          <p:cNvSpPr/>
          <p:nvPr/>
        </p:nvSpPr>
        <p:spPr>
          <a:xfrm>
            <a:off x="387350" y="254000"/>
            <a:ext cx="2660650" cy="17702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solidFill>
                  <a:schemeClr val="tx1"/>
                </a:solidFill>
                <a:latin typeface="Futura"/>
              </a:rPr>
              <a:t>Looking at Product Prices…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F23BCA5-BD8A-2F56-6254-EC57D730F045}"/>
              </a:ext>
            </a:extLst>
          </p:cNvPr>
          <p:cNvSpPr/>
          <p:nvPr/>
        </p:nvSpPr>
        <p:spPr>
          <a:xfrm>
            <a:off x="6483348" y="254000"/>
            <a:ext cx="5321302" cy="6427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Price Elasticity of Demand: -3.60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Avg Price: $9.16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093D1B7-4235-1FDE-25F4-EC5EC2F751E0}"/>
              </a:ext>
            </a:extLst>
          </p:cNvPr>
          <p:cNvSpPr/>
          <p:nvPr/>
        </p:nvSpPr>
        <p:spPr>
          <a:xfrm>
            <a:off x="3435349" y="254000"/>
            <a:ext cx="2660650" cy="17702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solidFill>
                  <a:schemeClr val="tx1"/>
                </a:solidFill>
                <a:latin typeface="Futura"/>
              </a:rPr>
              <a:t>Product 1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856800A-1DF0-71DB-B934-AFB2A828D88D}"/>
              </a:ext>
            </a:extLst>
          </p:cNvPr>
          <p:cNvSpPr/>
          <p:nvPr/>
        </p:nvSpPr>
        <p:spPr>
          <a:xfrm>
            <a:off x="6483348" y="1095375"/>
            <a:ext cx="5321302" cy="87312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Recommended Price: $10.00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Increase to Avg Price: +9.17%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Decrease to Demand: -33.5%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FDDCF9D-D364-DB04-904C-3886E99A6687}"/>
              </a:ext>
            </a:extLst>
          </p:cNvPr>
          <p:cNvGrpSpPr/>
          <p:nvPr/>
        </p:nvGrpSpPr>
        <p:grpSpPr>
          <a:xfrm>
            <a:off x="387350" y="2698750"/>
            <a:ext cx="11417300" cy="3905250"/>
            <a:chOff x="387350" y="2698750"/>
            <a:chExt cx="11417300" cy="390525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CEC4A86A-7ADC-B56C-33FE-2AF5DDDFC69A}"/>
                </a:ext>
              </a:extLst>
            </p:cNvPr>
            <p:cNvSpPr/>
            <p:nvPr/>
          </p:nvSpPr>
          <p:spPr>
            <a:xfrm>
              <a:off x="387350" y="2698750"/>
              <a:ext cx="11417300" cy="39052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317500" dist="2794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3200" b="1" dirty="0">
                <a:solidFill>
                  <a:schemeClr val="tx1"/>
                </a:solidFill>
                <a:latin typeface="Futura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BA80D4F-6971-8B56-B629-E25642DE7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61413" y="3341504"/>
              <a:ext cx="9469171" cy="26197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7035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0DFB0C6-0693-3585-A00C-F6946D6B20BA}"/>
              </a:ext>
            </a:extLst>
          </p:cNvPr>
          <p:cNvSpPr/>
          <p:nvPr/>
        </p:nvSpPr>
        <p:spPr>
          <a:xfrm>
            <a:off x="387350" y="254000"/>
            <a:ext cx="2660650" cy="17702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solidFill>
                  <a:schemeClr val="tx1"/>
                </a:solidFill>
                <a:latin typeface="Futura"/>
              </a:rPr>
              <a:t>Looking at Product Prices…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F23BCA5-BD8A-2F56-6254-EC57D730F045}"/>
              </a:ext>
            </a:extLst>
          </p:cNvPr>
          <p:cNvSpPr/>
          <p:nvPr/>
        </p:nvSpPr>
        <p:spPr>
          <a:xfrm>
            <a:off x="6483348" y="254000"/>
            <a:ext cx="5321302" cy="6427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Price Elasticity of Demand: -3.60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Avg Price: $9.16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093D1B7-4235-1FDE-25F4-EC5EC2F751E0}"/>
              </a:ext>
            </a:extLst>
          </p:cNvPr>
          <p:cNvSpPr/>
          <p:nvPr/>
        </p:nvSpPr>
        <p:spPr>
          <a:xfrm>
            <a:off x="3435349" y="254000"/>
            <a:ext cx="2660650" cy="17702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solidFill>
                  <a:schemeClr val="tx1"/>
                </a:solidFill>
                <a:latin typeface="Futura"/>
              </a:rPr>
              <a:t>Product 1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856800A-1DF0-71DB-B934-AFB2A828D88D}"/>
              </a:ext>
            </a:extLst>
          </p:cNvPr>
          <p:cNvSpPr/>
          <p:nvPr/>
        </p:nvSpPr>
        <p:spPr>
          <a:xfrm>
            <a:off x="6483348" y="1095375"/>
            <a:ext cx="5321302" cy="87312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Recommended Price: $10.00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Increase to Avg Price: +9.17%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Decrease to Demand: -33.5%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2D08147-1254-5B2F-A7E0-5E408C023A71}"/>
              </a:ext>
            </a:extLst>
          </p:cNvPr>
          <p:cNvGrpSpPr/>
          <p:nvPr/>
        </p:nvGrpSpPr>
        <p:grpSpPr>
          <a:xfrm>
            <a:off x="387350" y="2698750"/>
            <a:ext cx="11417300" cy="3905250"/>
            <a:chOff x="387350" y="2698750"/>
            <a:chExt cx="11417300" cy="390525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CEC4A86A-7ADC-B56C-33FE-2AF5DDDFC69A}"/>
                </a:ext>
              </a:extLst>
            </p:cNvPr>
            <p:cNvSpPr/>
            <p:nvPr/>
          </p:nvSpPr>
          <p:spPr>
            <a:xfrm>
              <a:off x="387350" y="2698750"/>
              <a:ext cx="11417300" cy="39052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317500" dist="2794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3200" b="1" dirty="0">
                <a:solidFill>
                  <a:schemeClr val="tx1"/>
                </a:solidFill>
                <a:latin typeface="Futura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BA80D4F-6971-8B56-B629-E25642DE7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61413" y="3341504"/>
              <a:ext cx="9469171" cy="26197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5549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0DFB0C6-0693-3585-A00C-F6946D6B20BA}"/>
              </a:ext>
            </a:extLst>
          </p:cNvPr>
          <p:cNvSpPr/>
          <p:nvPr/>
        </p:nvSpPr>
        <p:spPr>
          <a:xfrm>
            <a:off x="387350" y="254000"/>
            <a:ext cx="2660650" cy="17702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solidFill>
                  <a:schemeClr val="tx1"/>
                </a:solidFill>
                <a:latin typeface="Futura"/>
              </a:rPr>
              <a:t>Looking at Product Prices…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F23BCA5-BD8A-2F56-6254-EC57D730F045}"/>
              </a:ext>
            </a:extLst>
          </p:cNvPr>
          <p:cNvSpPr/>
          <p:nvPr/>
        </p:nvSpPr>
        <p:spPr>
          <a:xfrm>
            <a:off x="6483348" y="254000"/>
            <a:ext cx="5321302" cy="6427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Price Elasticity of Demand: -12.55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Avg Price: $12.89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093D1B7-4235-1FDE-25F4-EC5EC2F751E0}"/>
              </a:ext>
            </a:extLst>
          </p:cNvPr>
          <p:cNvSpPr/>
          <p:nvPr/>
        </p:nvSpPr>
        <p:spPr>
          <a:xfrm>
            <a:off x="3435349" y="254000"/>
            <a:ext cx="2660650" cy="17702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solidFill>
                  <a:schemeClr val="tx1"/>
                </a:solidFill>
                <a:latin typeface="Futura"/>
              </a:rPr>
              <a:t>Product 2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9E9364F-E4C9-8DDC-7D5E-33F3173A4C8F}"/>
              </a:ext>
            </a:extLst>
          </p:cNvPr>
          <p:cNvGrpSpPr/>
          <p:nvPr/>
        </p:nvGrpSpPr>
        <p:grpSpPr>
          <a:xfrm>
            <a:off x="387350" y="2698750"/>
            <a:ext cx="11417300" cy="3905250"/>
            <a:chOff x="387350" y="2698750"/>
            <a:chExt cx="11417300" cy="390525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CEC4A86A-7ADC-B56C-33FE-2AF5DDDFC69A}"/>
                </a:ext>
              </a:extLst>
            </p:cNvPr>
            <p:cNvSpPr/>
            <p:nvPr/>
          </p:nvSpPr>
          <p:spPr>
            <a:xfrm>
              <a:off x="387350" y="2698750"/>
              <a:ext cx="11417300" cy="39052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317500" dist="2794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3200" b="1" dirty="0">
                <a:solidFill>
                  <a:schemeClr val="tx1"/>
                </a:solidFill>
                <a:latin typeface="Futura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0E2E4F9-A456-E77B-07EE-E7091256C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61413" y="3341504"/>
              <a:ext cx="9469171" cy="2619741"/>
            </a:xfrm>
            <a:prstGeom prst="rect">
              <a:avLst/>
            </a:prstGeom>
          </p:spPr>
        </p:pic>
      </p:grp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856800A-1DF0-71DB-B934-AFB2A828D88D}"/>
              </a:ext>
            </a:extLst>
          </p:cNvPr>
          <p:cNvSpPr/>
          <p:nvPr/>
        </p:nvSpPr>
        <p:spPr>
          <a:xfrm>
            <a:off x="6483348" y="1095375"/>
            <a:ext cx="5321302" cy="87312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Recommended Price: $13.00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Increase to Avg Price: -0.01%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Decrease to Demand: -11.5%</a:t>
            </a:r>
          </a:p>
        </p:txBody>
      </p:sp>
    </p:spTree>
    <p:extLst>
      <p:ext uri="{BB962C8B-B14F-4D97-AF65-F5344CB8AC3E}">
        <p14:creationId xmlns:p14="http://schemas.microsoft.com/office/powerpoint/2010/main" val="3122828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0DFB0C6-0693-3585-A00C-F6946D6B20BA}"/>
              </a:ext>
            </a:extLst>
          </p:cNvPr>
          <p:cNvSpPr/>
          <p:nvPr/>
        </p:nvSpPr>
        <p:spPr>
          <a:xfrm>
            <a:off x="387350" y="254000"/>
            <a:ext cx="2660650" cy="17702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solidFill>
                  <a:schemeClr val="tx1"/>
                </a:solidFill>
                <a:latin typeface="Futura"/>
              </a:rPr>
              <a:t>Looking at Product Prices…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F23BCA5-BD8A-2F56-6254-EC57D730F045}"/>
              </a:ext>
            </a:extLst>
          </p:cNvPr>
          <p:cNvSpPr/>
          <p:nvPr/>
        </p:nvSpPr>
        <p:spPr>
          <a:xfrm>
            <a:off x="6483348" y="254000"/>
            <a:ext cx="5321302" cy="64275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Price Elasticity of Demand: -12.55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Avg Price: $12.89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093D1B7-4235-1FDE-25F4-EC5EC2F751E0}"/>
              </a:ext>
            </a:extLst>
          </p:cNvPr>
          <p:cNvSpPr/>
          <p:nvPr/>
        </p:nvSpPr>
        <p:spPr>
          <a:xfrm>
            <a:off x="3435349" y="254000"/>
            <a:ext cx="2660650" cy="177024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solidFill>
                  <a:schemeClr val="tx1"/>
                </a:solidFill>
                <a:latin typeface="Futura"/>
              </a:rPr>
              <a:t>Product 2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9E9364F-E4C9-8DDC-7D5E-33F3173A4C8F}"/>
              </a:ext>
            </a:extLst>
          </p:cNvPr>
          <p:cNvGrpSpPr/>
          <p:nvPr/>
        </p:nvGrpSpPr>
        <p:grpSpPr>
          <a:xfrm>
            <a:off x="387350" y="2698750"/>
            <a:ext cx="11417300" cy="3905250"/>
            <a:chOff x="387350" y="2698750"/>
            <a:chExt cx="11417300" cy="3905250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CEC4A86A-7ADC-B56C-33FE-2AF5DDDFC69A}"/>
                </a:ext>
              </a:extLst>
            </p:cNvPr>
            <p:cNvSpPr/>
            <p:nvPr/>
          </p:nvSpPr>
          <p:spPr>
            <a:xfrm>
              <a:off x="387350" y="2698750"/>
              <a:ext cx="11417300" cy="390525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  <a:effectLst>
              <a:outerShdw blurRad="317500" dist="2794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3200" b="1" dirty="0">
                <a:solidFill>
                  <a:schemeClr val="tx1"/>
                </a:solidFill>
                <a:latin typeface="Futura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0E2E4F9-A456-E77B-07EE-E7091256C0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61413" y="3341504"/>
              <a:ext cx="9469171" cy="2619741"/>
            </a:xfrm>
            <a:prstGeom prst="rect">
              <a:avLst/>
            </a:prstGeom>
          </p:spPr>
        </p:pic>
      </p:grp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856800A-1DF0-71DB-B934-AFB2A828D88D}"/>
              </a:ext>
            </a:extLst>
          </p:cNvPr>
          <p:cNvSpPr/>
          <p:nvPr/>
        </p:nvSpPr>
        <p:spPr>
          <a:xfrm>
            <a:off x="6483348" y="1095375"/>
            <a:ext cx="5321302" cy="873125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Recommended Price: $13.00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Increase to Avg Price: -0.01%</a:t>
            </a:r>
          </a:p>
          <a:p>
            <a:pPr algn="ctr"/>
            <a:r>
              <a:rPr lang="en-AU" sz="1400" b="1" dirty="0">
                <a:solidFill>
                  <a:schemeClr val="tx1"/>
                </a:solidFill>
                <a:latin typeface="Futura"/>
              </a:rPr>
              <a:t>Decrease to Demand: -11.5%</a:t>
            </a:r>
          </a:p>
        </p:txBody>
      </p:sp>
    </p:spTree>
    <p:extLst>
      <p:ext uri="{BB962C8B-B14F-4D97-AF65-F5344CB8AC3E}">
        <p14:creationId xmlns:p14="http://schemas.microsoft.com/office/powerpoint/2010/main" val="599700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0DFB0C6-0693-3585-A00C-F6946D6B20BA}"/>
              </a:ext>
            </a:extLst>
          </p:cNvPr>
          <p:cNvSpPr/>
          <p:nvPr/>
        </p:nvSpPr>
        <p:spPr>
          <a:xfrm>
            <a:off x="387348" y="254000"/>
            <a:ext cx="4346575" cy="60515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3200" b="1" dirty="0">
                <a:solidFill>
                  <a:schemeClr val="tx1"/>
                </a:solidFill>
                <a:latin typeface="Futura"/>
              </a:rPr>
              <a:t>Product 1</a:t>
            </a:r>
          </a:p>
          <a:p>
            <a:pPr algn="ctr"/>
            <a:r>
              <a:rPr lang="en-AU" sz="2000" b="1" dirty="0">
                <a:solidFill>
                  <a:schemeClr val="tx1"/>
                </a:solidFill>
                <a:latin typeface="Futura"/>
              </a:rPr>
              <a:t>- % Overall Sales Units = </a:t>
            </a:r>
            <a:r>
              <a:rPr lang="en-AU" sz="2000" b="1" dirty="0">
                <a:solidFill>
                  <a:srgbClr val="00B050"/>
                </a:solidFill>
                <a:latin typeface="Futura"/>
              </a:rPr>
              <a:t>56.04</a:t>
            </a:r>
          </a:p>
          <a:p>
            <a:pPr marL="457200" indent="-457200" algn="ctr">
              <a:buFontTx/>
              <a:buChar char="-"/>
            </a:pPr>
            <a:r>
              <a:rPr lang="en-AU" sz="2000" b="1" dirty="0">
                <a:solidFill>
                  <a:schemeClr val="tx1"/>
                </a:solidFill>
                <a:latin typeface="Futura"/>
              </a:rPr>
              <a:t>GP% = </a:t>
            </a:r>
            <a:r>
              <a:rPr lang="en-AU" sz="2000" b="1" dirty="0">
                <a:solidFill>
                  <a:srgbClr val="00B050"/>
                </a:solidFill>
                <a:latin typeface="Futura"/>
              </a:rPr>
              <a:t>47.25</a:t>
            </a:r>
            <a:r>
              <a:rPr lang="en-AU" sz="2000" b="1" dirty="0">
                <a:solidFill>
                  <a:schemeClr val="tx1"/>
                </a:solidFill>
                <a:latin typeface="Futura"/>
              </a:rPr>
              <a:t>%</a:t>
            </a:r>
          </a:p>
          <a:p>
            <a:pPr marL="457200" indent="-457200" algn="ctr">
              <a:buFontTx/>
              <a:buChar char="-"/>
            </a:pPr>
            <a:r>
              <a:rPr lang="en-AU" sz="2000" b="1" dirty="0">
                <a:solidFill>
                  <a:schemeClr val="tx1"/>
                </a:solidFill>
                <a:latin typeface="Futura"/>
              </a:rPr>
              <a:t>Cost% = </a:t>
            </a:r>
            <a:r>
              <a:rPr lang="en-AU" sz="2000" b="1" dirty="0">
                <a:solidFill>
                  <a:srgbClr val="00B050"/>
                </a:solidFill>
                <a:latin typeface="Futura"/>
              </a:rPr>
              <a:t>52.75</a:t>
            </a:r>
            <a:r>
              <a:rPr lang="en-AU" sz="2000" b="1" dirty="0">
                <a:solidFill>
                  <a:schemeClr val="tx1"/>
                </a:solidFill>
                <a:latin typeface="Futura"/>
              </a:rPr>
              <a:t>%</a:t>
            </a:r>
          </a:p>
          <a:p>
            <a:pPr marL="457200" indent="-457200" algn="ctr">
              <a:buFontTx/>
              <a:buChar char="-"/>
            </a:pPr>
            <a:endParaRPr lang="en-AU" sz="2000" b="1" dirty="0">
              <a:solidFill>
                <a:schemeClr val="tx1"/>
              </a:solidFill>
              <a:latin typeface="Futura"/>
            </a:endParaRPr>
          </a:p>
          <a:p>
            <a:pPr algn="ctr"/>
            <a:r>
              <a:rPr lang="en-AU" sz="2000" b="1" dirty="0">
                <a:solidFill>
                  <a:schemeClr val="tx1"/>
                </a:solidFill>
                <a:latin typeface="Futura"/>
              </a:rPr>
              <a:t>This product costs less and makes more.</a:t>
            </a:r>
          </a:p>
          <a:p>
            <a:pPr algn="ctr"/>
            <a:endParaRPr lang="en-AU" sz="2000" b="1" dirty="0">
              <a:solidFill>
                <a:schemeClr val="tx1"/>
              </a:solidFill>
              <a:latin typeface="Futura"/>
            </a:endParaRPr>
          </a:p>
          <a:p>
            <a:pPr algn="ctr"/>
            <a:r>
              <a:rPr lang="en-AU" sz="2000" b="1" dirty="0">
                <a:solidFill>
                  <a:schemeClr val="tx1"/>
                </a:solidFill>
                <a:latin typeface="Futura"/>
              </a:rPr>
              <a:t>Increasing price less risky.</a:t>
            </a:r>
          </a:p>
          <a:p>
            <a:pPr algn="ctr"/>
            <a:r>
              <a:rPr lang="en-AU" sz="2000" b="1" dirty="0">
                <a:solidFill>
                  <a:schemeClr val="tx1"/>
                </a:solidFill>
                <a:latin typeface="Futura"/>
              </a:rPr>
              <a:t>Price increases are flexible.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D3A1923-A1A7-BF47-3BA0-AFCF90898BA3}"/>
              </a:ext>
            </a:extLst>
          </p:cNvPr>
          <p:cNvSpPr/>
          <p:nvPr/>
        </p:nvSpPr>
        <p:spPr>
          <a:xfrm>
            <a:off x="7458078" y="177800"/>
            <a:ext cx="4346575" cy="60515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317500" dist="2794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3200" b="1" dirty="0">
              <a:solidFill>
                <a:schemeClr val="tx1"/>
              </a:solidFill>
              <a:latin typeface="Futura"/>
            </a:endParaRPr>
          </a:p>
          <a:p>
            <a:pPr algn="ctr"/>
            <a:r>
              <a:rPr lang="en-AU" sz="3200" b="1" dirty="0">
                <a:solidFill>
                  <a:schemeClr val="tx1"/>
                </a:solidFill>
                <a:latin typeface="Futura"/>
              </a:rPr>
              <a:t>Product 2</a:t>
            </a:r>
          </a:p>
          <a:p>
            <a:pPr algn="ctr"/>
            <a:r>
              <a:rPr lang="en-AU" sz="2000" b="1" dirty="0">
                <a:solidFill>
                  <a:schemeClr val="tx1"/>
                </a:solidFill>
                <a:latin typeface="Futura"/>
              </a:rPr>
              <a:t>-%Overall Sales Units = </a:t>
            </a:r>
            <a:r>
              <a:rPr lang="en-AU" sz="2000" b="1" dirty="0">
                <a:solidFill>
                  <a:srgbClr val="FF0000"/>
                </a:solidFill>
                <a:latin typeface="Futura"/>
              </a:rPr>
              <a:t>43.96%</a:t>
            </a:r>
          </a:p>
          <a:p>
            <a:pPr algn="ctr"/>
            <a:r>
              <a:rPr lang="en-AU" sz="2000" b="1" dirty="0">
                <a:solidFill>
                  <a:schemeClr val="tx1"/>
                </a:solidFill>
                <a:latin typeface="Futura"/>
              </a:rPr>
              <a:t>-GP = </a:t>
            </a:r>
            <a:r>
              <a:rPr lang="en-AU" sz="2000" b="1" dirty="0">
                <a:solidFill>
                  <a:srgbClr val="FF2F36"/>
                </a:solidFill>
                <a:latin typeface="Futura"/>
              </a:rPr>
              <a:t>45.24</a:t>
            </a:r>
            <a:r>
              <a:rPr lang="en-AU" sz="2000" b="1" dirty="0">
                <a:solidFill>
                  <a:schemeClr val="tx1"/>
                </a:solidFill>
                <a:latin typeface="Futura"/>
              </a:rPr>
              <a:t>%</a:t>
            </a:r>
          </a:p>
          <a:p>
            <a:pPr algn="ctr"/>
            <a:r>
              <a:rPr lang="en-AU" sz="2000" b="1" dirty="0">
                <a:solidFill>
                  <a:schemeClr val="tx1"/>
                </a:solidFill>
                <a:latin typeface="Futura"/>
              </a:rPr>
              <a:t>-Cost% = </a:t>
            </a:r>
            <a:r>
              <a:rPr lang="en-AU" sz="2000" b="1" dirty="0">
                <a:solidFill>
                  <a:srgbClr val="FF2F36"/>
                </a:solidFill>
                <a:latin typeface="Futura"/>
              </a:rPr>
              <a:t>54.76</a:t>
            </a:r>
          </a:p>
          <a:p>
            <a:pPr algn="ctr"/>
            <a:endParaRPr lang="en-AU" sz="2000" b="1" dirty="0">
              <a:solidFill>
                <a:srgbClr val="FF2F36"/>
              </a:solidFill>
              <a:latin typeface="Futura"/>
            </a:endParaRPr>
          </a:p>
          <a:p>
            <a:pPr algn="ctr"/>
            <a:r>
              <a:rPr lang="en-AU" sz="2000" b="1" dirty="0">
                <a:solidFill>
                  <a:schemeClr val="tx1"/>
                </a:solidFill>
                <a:latin typeface="Futura"/>
              </a:rPr>
              <a:t>This product costs more and makes less.</a:t>
            </a:r>
          </a:p>
          <a:p>
            <a:pPr algn="ctr"/>
            <a:endParaRPr lang="en-AU" sz="2000" b="1" dirty="0">
              <a:solidFill>
                <a:schemeClr val="tx1"/>
              </a:solidFill>
              <a:latin typeface="Futura"/>
            </a:endParaRPr>
          </a:p>
          <a:p>
            <a:pPr algn="ctr"/>
            <a:r>
              <a:rPr lang="en-AU" sz="2000" b="1" dirty="0">
                <a:solidFill>
                  <a:schemeClr val="tx1"/>
                </a:solidFill>
                <a:latin typeface="Futura"/>
              </a:rPr>
              <a:t>Increasing price risky.</a:t>
            </a:r>
          </a:p>
          <a:p>
            <a:pPr algn="ctr"/>
            <a:r>
              <a:rPr lang="en-AU" sz="2000" b="1" dirty="0">
                <a:solidFill>
                  <a:schemeClr val="tx1"/>
                </a:solidFill>
                <a:latin typeface="Futura"/>
              </a:rPr>
              <a:t>Avoid lowering price.</a:t>
            </a:r>
          </a:p>
          <a:p>
            <a:pPr algn="ctr"/>
            <a:endParaRPr lang="en-AU" sz="2000" b="1" dirty="0">
              <a:solidFill>
                <a:srgbClr val="FF2F36"/>
              </a:solidFill>
              <a:latin typeface="Futura"/>
            </a:endParaRPr>
          </a:p>
        </p:txBody>
      </p:sp>
    </p:spTree>
    <p:extLst>
      <p:ext uri="{BB962C8B-B14F-4D97-AF65-F5344CB8AC3E}">
        <p14:creationId xmlns:p14="http://schemas.microsoft.com/office/powerpoint/2010/main" val="2657123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4" grpId="0" animBg="1"/>
      <p:bldP spid="4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>
            <a:extLst>
              <a:ext uri="{FF2B5EF4-FFF2-40B4-BE49-F238E27FC236}">
                <a16:creationId xmlns:a16="http://schemas.microsoft.com/office/drawing/2014/main" id="{92811FEC-0329-CC5F-BE77-0843B193397A}"/>
              </a:ext>
            </a:extLst>
          </p:cNvPr>
          <p:cNvSpPr/>
          <p:nvPr/>
        </p:nvSpPr>
        <p:spPr>
          <a:xfrm>
            <a:off x="2762250" y="-1"/>
            <a:ext cx="6667500" cy="6857999"/>
          </a:xfrm>
          <a:prstGeom prst="ellipse">
            <a:avLst/>
          </a:prstGeom>
          <a:gradFill flip="none" rotWithShape="1">
            <a:gsLst>
              <a:gs pos="21000">
                <a:srgbClr val="0091BA"/>
              </a:gs>
              <a:gs pos="82000">
                <a:srgbClr val="EE0022"/>
              </a:gs>
            </a:gsLst>
            <a:lin ang="2400000" scaled="0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050180B-0371-8B0E-1573-01612DDBC50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4629165 w 12192000"/>
              <a:gd name="connsiteY0" fmla="*/ 752475 h 6858000"/>
              <a:gd name="connsiteX1" fmla="*/ 3895725 w 12192000"/>
              <a:gd name="connsiteY1" fmla="*/ 1485915 h 6858000"/>
              <a:gd name="connsiteX2" fmla="*/ 3895725 w 12192000"/>
              <a:gd name="connsiteY2" fmla="*/ 5372085 h 6858000"/>
              <a:gd name="connsiteX3" fmla="*/ 4629165 w 12192000"/>
              <a:gd name="connsiteY3" fmla="*/ 6105525 h 6858000"/>
              <a:gd name="connsiteX4" fmla="*/ 7562835 w 12192000"/>
              <a:gd name="connsiteY4" fmla="*/ 6105525 h 6858000"/>
              <a:gd name="connsiteX5" fmla="*/ 8296275 w 12192000"/>
              <a:gd name="connsiteY5" fmla="*/ 5372085 h 6858000"/>
              <a:gd name="connsiteX6" fmla="*/ 8296275 w 12192000"/>
              <a:gd name="connsiteY6" fmla="*/ 1485915 h 6858000"/>
              <a:gd name="connsiteX7" fmla="*/ 7562835 w 12192000"/>
              <a:gd name="connsiteY7" fmla="*/ 752475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4629165" y="752475"/>
                </a:moveTo>
                <a:cubicBezTo>
                  <a:pt x="4224097" y="752475"/>
                  <a:pt x="3895725" y="1080847"/>
                  <a:pt x="3895725" y="1485915"/>
                </a:cubicBezTo>
                <a:lnTo>
                  <a:pt x="3895725" y="5372085"/>
                </a:lnTo>
                <a:cubicBezTo>
                  <a:pt x="3895725" y="5777153"/>
                  <a:pt x="4224097" y="6105525"/>
                  <a:pt x="4629165" y="6105525"/>
                </a:cubicBezTo>
                <a:lnTo>
                  <a:pt x="7562835" y="6105525"/>
                </a:lnTo>
                <a:cubicBezTo>
                  <a:pt x="7967903" y="6105525"/>
                  <a:pt x="8296275" y="5777153"/>
                  <a:pt x="8296275" y="5372085"/>
                </a:cubicBezTo>
                <a:lnTo>
                  <a:pt x="8296275" y="1485915"/>
                </a:lnTo>
                <a:cubicBezTo>
                  <a:pt x="8296275" y="1080847"/>
                  <a:pt x="7967903" y="752475"/>
                  <a:pt x="7562835" y="75247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AU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5CB2577-AAE5-A9F1-2B2B-5D02098F3D7C}"/>
              </a:ext>
            </a:extLst>
          </p:cNvPr>
          <p:cNvSpPr/>
          <p:nvPr/>
        </p:nvSpPr>
        <p:spPr>
          <a:xfrm>
            <a:off x="4038600" y="933449"/>
            <a:ext cx="4114800" cy="4991101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1800" b="1" dirty="0">
                <a:solidFill>
                  <a:schemeClr val="bg1"/>
                </a:solidFill>
                <a:latin typeface="Futura"/>
              </a:rPr>
              <a:t>Future Analysis</a:t>
            </a:r>
          </a:p>
          <a:p>
            <a:pPr algn="ctr"/>
            <a:endParaRPr lang="en-AU" sz="1800" b="1" dirty="0">
              <a:solidFill>
                <a:schemeClr val="bg1"/>
              </a:solidFill>
              <a:latin typeface="Futura"/>
            </a:endParaRPr>
          </a:p>
          <a:p>
            <a:pPr algn="ctr"/>
            <a:r>
              <a:rPr lang="en-AU" sz="1800" b="1" dirty="0">
                <a:solidFill>
                  <a:schemeClr val="bg1"/>
                </a:solidFill>
                <a:latin typeface="Futura"/>
              </a:rPr>
              <a:t>Time Series &amp; Seasonality</a:t>
            </a:r>
          </a:p>
          <a:p>
            <a:pPr algn="ctr"/>
            <a:r>
              <a:rPr lang="en-AU" sz="1800" b="1" dirty="0">
                <a:solidFill>
                  <a:schemeClr val="bg1"/>
                </a:solidFill>
                <a:latin typeface="Futura"/>
              </a:rPr>
              <a:t>Average Transaction Value</a:t>
            </a:r>
          </a:p>
          <a:p>
            <a:pPr algn="ctr"/>
            <a:r>
              <a:rPr lang="en-AU" sz="1800" b="1" dirty="0">
                <a:solidFill>
                  <a:schemeClr val="bg1"/>
                </a:solidFill>
                <a:latin typeface="Futura"/>
              </a:rPr>
              <a:t>Units Per Transaction</a:t>
            </a:r>
          </a:p>
          <a:p>
            <a:pPr algn="ctr"/>
            <a:r>
              <a:rPr lang="en-AU" b="1" dirty="0">
                <a:solidFill>
                  <a:schemeClr val="bg1"/>
                </a:solidFill>
                <a:latin typeface="Futura"/>
              </a:rPr>
              <a:t>Promotion Efficacy</a:t>
            </a:r>
          </a:p>
          <a:p>
            <a:pPr algn="ctr"/>
            <a:r>
              <a:rPr lang="en-AU" sz="1800" b="1" dirty="0">
                <a:solidFill>
                  <a:schemeClr val="bg1"/>
                </a:solidFill>
                <a:latin typeface="Futura"/>
              </a:rPr>
              <a:t>Customer Loyalty &amp; Retention</a:t>
            </a:r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6485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73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1015F08-28CB-2BF9-A93B-E75AEE11C424}"/>
              </a:ext>
            </a:extLst>
          </p:cNvPr>
          <p:cNvSpPr/>
          <p:nvPr/>
        </p:nvSpPr>
        <p:spPr>
          <a:xfrm>
            <a:off x="9142800" y="0"/>
            <a:ext cx="3049200" cy="6858000"/>
          </a:xfrm>
          <a:prstGeom prst="rect">
            <a:avLst/>
          </a:prstGeom>
          <a:solidFill>
            <a:srgbClr val="0091BA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Using the insights and analysis generated, Sam’s Pizza will be able to understand and optimise their pricing to help grow their business positively.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7DF09B6-8452-868E-27ED-A9428B9249A4}"/>
              </a:ext>
            </a:extLst>
          </p:cNvPr>
          <p:cNvSpPr/>
          <p:nvPr/>
        </p:nvSpPr>
        <p:spPr>
          <a:xfrm>
            <a:off x="6096000" y="0"/>
            <a:ext cx="3049200" cy="6858000"/>
          </a:xfrm>
          <a:prstGeom prst="rect">
            <a:avLst/>
          </a:prstGeom>
          <a:solidFill>
            <a:srgbClr val="006C8A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A small dataset has been provided to assist in analysing price elasticity and sales for the company’s best products.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80ED6653-AC35-9EAB-DC32-CF0BFD3D2DDD}"/>
              </a:ext>
            </a:extLst>
          </p:cNvPr>
          <p:cNvSpPr/>
          <p:nvPr/>
        </p:nvSpPr>
        <p:spPr>
          <a:xfrm>
            <a:off x="3075228" y="0"/>
            <a:ext cx="3049200" cy="6858000"/>
          </a:xfrm>
          <a:prstGeom prst="rect">
            <a:avLst/>
          </a:prstGeom>
          <a:solidFill>
            <a:srgbClr val="00485C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dirty="0"/>
              <a:t>Sam’s Pizza has approached us to help understand their product pricings better.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4963517-3843-1D4A-8EBC-7C3AE57D8FCB}"/>
              </a:ext>
            </a:extLst>
          </p:cNvPr>
          <p:cNvSpPr/>
          <p:nvPr/>
        </p:nvSpPr>
        <p:spPr>
          <a:xfrm>
            <a:off x="-2401" y="0"/>
            <a:ext cx="3078829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5728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5" grpId="0" animBg="1"/>
      <p:bldP spid="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C8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CAAF3F5-FA6A-6933-1214-E0FD0F0097F4}"/>
              </a:ext>
            </a:extLst>
          </p:cNvPr>
          <p:cNvGrpSpPr/>
          <p:nvPr/>
        </p:nvGrpSpPr>
        <p:grpSpPr>
          <a:xfrm>
            <a:off x="4893946" y="1067361"/>
            <a:ext cx="6868678" cy="5374034"/>
            <a:chOff x="4911940" y="1054661"/>
            <a:chExt cx="6868678" cy="5374034"/>
          </a:xfrm>
          <a:blipFill>
            <a:blip r:embed="rId2"/>
            <a:stretch>
              <a:fillRect/>
            </a:stretch>
          </a:blipFill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62F5A42E-A3FE-D6FD-E2E7-AD23A7AF80E6}"/>
                </a:ext>
              </a:extLst>
            </p:cNvPr>
            <p:cNvSpPr/>
            <p:nvPr/>
          </p:nvSpPr>
          <p:spPr>
            <a:xfrm>
              <a:off x="4911940" y="3231319"/>
              <a:ext cx="652461" cy="171147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4DA9B864-0BF4-2427-029A-12180A475281}"/>
                </a:ext>
              </a:extLst>
            </p:cNvPr>
            <p:cNvSpPr/>
            <p:nvPr/>
          </p:nvSpPr>
          <p:spPr>
            <a:xfrm>
              <a:off x="5675534" y="2047196"/>
              <a:ext cx="652461" cy="35941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610D7B2-E3EF-40C9-21DF-CB581D196581}"/>
                </a:ext>
              </a:extLst>
            </p:cNvPr>
            <p:cNvSpPr/>
            <p:nvPr/>
          </p:nvSpPr>
          <p:spPr>
            <a:xfrm>
              <a:off x="6449330" y="1054661"/>
              <a:ext cx="652461" cy="537403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4B889A3B-2712-726D-5845-408C124FAFA8}"/>
                </a:ext>
              </a:extLst>
            </p:cNvPr>
            <p:cNvSpPr/>
            <p:nvPr/>
          </p:nvSpPr>
          <p:spPr>
            <a:xfrm>
              <a:off x="7235143" y="2047196"/>
              <a:ext cx="652461" cy="35941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B3C7FC3-AD07-A127-4B32-DEFEC6FE27DB}"/>
                </a:ext>
              </a:extLst>
            </p:cNvPr>
            <p:cNvSpPr/>
            <p:nvPr/>
          </p:nvSpPr>
          <p:spPr>
            <a:xfrm>
              <a:off x="8032973" y="1054661"/>
              <a:ext cx="652461" cy="537403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7881E9BE-BB10-C236-E53C-083862A55E5B}"/>
                </a:ext>
              </a:extLst>
            </p:cNvPr>
            <p:cNvSpPr/>
            <p:nvPr/>
          </p:nvSpPr>
          <p:spPr>
            <a:xfrm>
              <a:off x="8806769" y="2049691"/>
              <a:ext cx="652461" cy="35941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dirty="0"/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E3331EF-E788-258C-B73F-EE5F61DE82DA}"/>
                </a:ext>
              </a:extLst>
            </p:cNvPr>
            <p:cNvSpPr/>
            <p:nvPr/>
          </p:nvSpPr>
          <p:spPr>
            <a:xfrm>
              <a:off x="9580565" y="1054661"/>
              <a:ext cx="652461" cy="5374034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0939CCAB-8681-C2A8-59B9-B0219F0092A6}"/>
                </a:ext>
              </a:extLst>
            </p:cNvPr>
            <p:cNvSpPr/>
            <p:nvPr/>
          </p:nvSpPr>
          <p:spPr>
            <a:xfrm>
              <a:off x="10366378" y="2222501"/>
              <a:ext cx="652461" cy="359410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5F54A884-423D-E33D-BEA9-04F9200FF9F4}"/>
                </a:ext>
              </a:extLst>
            </p:cNvPr>
            <p:cNvSpPr/>
            <p:nvPr/>
          </p:nvSpPr>
          <p:spPr>
            <a:xfrm>
              <a:off x="11128157" y="3416300"/>
              <a:ext cx="652461" cy="171147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152987E-D55F-F119-3834-D0B9C7F0BBEA}"/>
              </a:ext>
            </a:extLst>
          </p:cNvPr>
          <p:cNvSpPr txBox="1"/>
          <p:nvPr/>
        </p:nvSpPr>
        <p:spPr>
          <a:xfrm>
            <a:off x="405342" y="185783"/>
            <a:ext cx="67084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5400" b="1" dirty="0">
                <a:solidFill>
                  <a:schemeClr val="bg1"/>
                </a:solidFill>
                <a:latin typeface="Futura"/>
              </a:rPr>
              <a:t>A quick summary of the data provided…</a:t>
            </a:r>
          </a:p>
        </p:txBody>
      </p:sp>
    </p:spTree>
    <p:extLst>
      <p:ext uri="{BB962C8B-B14F-4D97-AF65-F5344CB8AC3E}">
        <p14:creationId xmlns:p14="http://schemas.microsoft.com/office/powerpoint/2010/main" val="2513524749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C9033F-F43B-A57A-A8F5-482DD696409D}"/>
              </a:ext>
            </a:extLst>
          </p:cNvPr>
          <p:cNvSpPr txBox="1"/>
          <p:nvPr/>
        </p:nvSpPr>
        <p:spPr>
          <a:xfrm>
            <a:off x="584200" y="419101"/>
            <a:ext cx="52959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800" b="1" dirty="0">
                <a:solidFill>
                  <a:schemeClr val="bg1"/>
                </a:solidFill>
                <a:latin typeface="Futura"/>
              </a:rPr>
              <a:t>This Dataset Represents…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56B25C-ADC6-8A93-8BD1-239DBB22DE71}"/>
              </a:ext>
            </a:extLst>
          </p:cNvPr>
          <p:cNvSpPr txBox="1"/>
          <p:nvPr/>
        </p:nvSpPr>
        <p:spPr>
          <a:xfrm>
            <a:off x="584200" y="3730882"/>
            <a:ext cx="20447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Futura"/>
              </a:rPr>
              <a:t>Around 670 units of pizzas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69A407-AF25-BBDE-03E2-BD38A7B75799}"/>
              </a:ext>
            </a:extLst>
          </p:cNvPr>
          <p:cNvSpPr txBox="1"/>
          <p:nvPr/>
        </p:nvSpPr>
        <p:spPr>
          <a:xfrm>
            <a:off x="3232150" y="3730882"/>
            <a:ext cx="2159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bg1"/>
                </a:solidFill>
                <a:latin typeface="Futura"/>
              </a:rPr>
              <a:t>A Sale Total of $7,178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01E12C-3A05-F9C9-8498-0652DFD01FB5}"/>
              </a:ext>
            </a:extLst>
          </p:cNvPr>
          <p:cNvSpPr txBox="1"/>
          <p:nvPr/>
        </p:nvSpPr>
        <p:spPr>
          <a:xfrm>
            <a:off x="6219825" y="3730883"/>
            <a:ext cx="24003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bg1"/>
                </a:solidFill>
                <a:latin typeface="Futura"/>
              </a:rPr>
              <a:t>Total GP$ Calculated at $3,315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BEF34E-4C0C-B796-F873-A3DC22AB477D}"/>
              </a:ext>
            </a:extLst>
          </p:cNvPr>
          <p:cNvSpPr txBox="1"/>
          <p:nvPr/>
        </p:nvSpPr>
        <p:spPr>
          <a:xfrm>
            <a:off x="9448799" y="3731578"/>
            <a:ext cx="24002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800" b="1" dirty="0">
                <a:solidFill>
                  <a:schemeClr val="bg1"/>
                </a:solidFill>
                <a:latin typeface="Futura"/>
              </a:rPr>
              <a:t>Total GP$ Calculated at $3,315</a:t>
            </a:r>
          </a:p>
        </p:txBody>
      </p:sp>
    </p:spTree>
    <p:extLst>
      <p:ext uri="{BB962C8B-B14F-4D97-AF65-F5344CB8AC3E}">
        <p14:creationId xmlns:p14="http://schemas.microsoft.com/office/powerpoint/2010/main" val="392065903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1713036-694D-BA9B-F0A6-6DF4D961FD44}"/>
              </a:ext>
            </a:extLst>
          </p:cNvPr>
          <p:cNvGrpSpPr/>
          <p:nvPr/>
        </p:nvGrpSpPr>
        <p:grpSpPr>
          <a:xfrm>
            <a:off x="-2166776" y="247261"/>
            <a:ext cx="9901854" cy="6363478"/>
            <a:chOff x="2032000" y="827706"/>
            <a:chExt cx="8128000" cy="5202585"/>
          </a:xfrm>
          <a:blipFill dpi="0" rotWithShape="1">
            <a:blip r:embed="rId2"/>
            <a:srcRect/>
            <a:stretch>
              <a:fillRect/>
            </a:stretch>
          </a:blipFill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05163B27-7526-78EF-6A32-60E80A2AF3B3}"/>
                </a:ext>
              </a:extLst>
            </p:cNvPr>
            <p:cNvSpPr/>
            <p:nvPr/>
          </p:nvSpPr>
          <p:spPr>
            <a:xfrm>
              <a:off x="3984345" y="4061113"/>
              <a:ext cx="2283968" cy="1969178"/>
            </a:xfrm>
            <a:custGeom>
              <a:avLst/>
              <a:gdLst>
                <a:gd name="connsiteX0" fmla="*/ 0 w 2283968"/>
                <a:gd name="connsiteY0" fmla="*/ 984589 h 1969178"/>
                <a:gd name="connsiteX1" fmla="*/ 492295 w 2283968"/>
                <a:gd name="connsiteY1" fmla="*/ 0 h 1969178"/>
                <a:gd name="connsiteX2" fmla="*/ 1791674 w 2283968"/>
                <a:gd name="connsiteY2" fmla="*/ 0 h 1969178"/>
                <a:gd name="connsiteX3" fmla="*/ 2283968 w 2283968"/>
                <a:gd name="connsiteY3" fmla="*/ 984589 h 1969178"/>
                <a:gd name="connsiteX4" fmla="*/ 1791674 w 2283968"/>
                <a:gd name="connsiteY4" fmla="*/ 1969178 h 1969178"/>
                <a:gd name="connsiteX5" fmla="*/ 492295 w 2283968"/>
                <a:gd name="connsiteY5" fmla="*/ 1969178 h 1969178"/>
                <a:gd name="connsiteX6" fmla="*/ 0 w 2283968"/>
                <a:gd name="connsiteY6" fmla="*/ 984589 h 196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83968" h="1969178">
                  <a:moveTo>
                    <a:pt x="0" y="984589"/>
                  </a:moveTo>
                  <a:lnTo>
                    <a:pt x="492295" y="0"/>
                  </a:lnTo>
                  <a:lnTo>
                    <a:pt x="1791674" y="0"/>
                  </a:lnTo>
                  <a:lnTo>
                    <a:pt x="2283968" y="984589"/>
                  </a:lnTo>
                  <a:lnTo>
                    <a:pt x="1791674" y="1969178"/>
                  </a:lnTo>
                  <a:lnTo>
                    <a:pt x="492295" y="1969178"/>
                  </a:lnTo>
                  <a:lnTo>
                    <a:pt x="0" y="9845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4429" tIns="374159" rIns="354429" bIns="374159" numCol="1" spcCol="1270" anchor="ctr" anchorCtr="0">
              <a:noAutofit/>
            </a:bodyPr>
            <a:lstStyle/>
            <a:p>
              <a:pPr marL="0" lvl="0" indent="0" algn="ctr" defTabSz="2400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AU" sz="5400" kern="1200"/>
            </a:p>
          </p:txBody>
        </p:sp>
        <p:sp>
          <p:nvSpPr>
            <p:cNvPr id="5" name="Hexagon 4">
              <a:extLst>
                <a:ext uri="{FF2B5EF4-FFF2-40B4-BE49-F238E27FC236}">
                  <a16:creationId xmlns:a16="http://schemas.microsoft.com/office/drawing/2014/main" id="{F6D6435A-66C9-6959-D1BB-58C5290F9C4D}"/>
                </a:ext>
              </a:extLst>
            </p:cNvPr>
            <p:cNvSpPr/>
            <p:nvPr/>
          </p:nvSpPr>
          <p:spPr>
            <a:xfrm>
              <a:off x="4043680" y="4930465"/>
              <a:ext cx="267411" cy="230474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6" name="Hexagon 5">
              <a:extLst>
                <a:ext uri="{FF2B5EF4-FFF2-40B4-BE49-F238E27FC236}">
                  <a16:creationId xmlns:a16="http://schemas.microsoft.com/office/drawing/2014/main" id="{271360BC-06CD-2EA9-3A58-3794702B2784}"/>
                </a:ext>
              </a:extLst>
            </p:cNvPr>
            <p:cNvSpPr/>
            <p:nvPr/>
          </p:nvSpPr>
          <p:spPr>
            <a:xfrm>
              <a:off x="2032000" y="3003427"/>
              <a:ext cx="2283968" cy="1969178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7" name="Hexagon 6">
              <a:extLst>
                <a:ext uri="{FF2B5EF4-FFF2-40B4-BE49-F238E27FC236}">
                  <a16:creationId xmlns:a16="http://schemas.microsoft.com/office/drawing/2014/main" id="{732D31DC-8AD9-E0F7-7603-53DF3785BE6E}"/>
                </a:ext>
              </a:extLst>
            </p:cNvPr>
            <p:cNvSpPr/>
            <p:nvPr/>
          </p:nvSpPr>
          <p:spPr>
            <a:xfrm>
              <a:off x="3586886" y="4712477"/>
              <a:ext cx="267411" cy="230474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94775C9-3A17-352D-32D3-CA2323C5B1B3}"/>
                </a:ext>
              </a:extLst>
            </p:cNvPr>
            <p:cNvSpPr/>
            <p:nvPr/>
          </p:nvSpPr>
          <p:spPr>
            <a:xfrm>
              <a:off x="5930188" y="2980016"/>
              <a:ext cx="2283968" cy="1969178"/>
            </a:xfrm>
            <a:custGeom>
              <a:avLst/>
              <a:gdLst>
                <a:gd name="connsiteX0" fmla="*/ 0 w 2283968"/>
                <a:gd name="connsiteY0" fmla="*/ 984589 h 1969178"/>
                <a:gd name="connsiteX1" fmla="*/ 492295 w 2283968"/>
                <a:gd name="connsiteY1" fmla="*/ 0 h 1969178"/>
                <a:gd name="connsiteX2" fmla="*/ 1791674 w 2283968"/>
                <a:gd name="connsiteY2" fmla="*/ 0 h 1969178"/>
                <a:gd name="connsiteX3" fmla="*/ 2283968 w 2283968"/>
                <a:gd name="connsiteY3" fmla="*/ 984589 h 1969178"/>
                <a:gd name="connsiteX4" fmla="*/ 1791674 w 2283968"/>
                <a:gd name="connsiteY4" fmla="*/ 1969178 h 1969178"/>
                <a:gd name="connsiteX5" fmla="*/ 492295 w 2283968"/>
                <a:gd name="connsiteY5" fmla="*/ 1969178 h 1969178"/>
                <a:gd name="connsiteX6" fmla="*/ 0 w 2283968"/>
                <a:gd name="connsiteY6" fmla="*/ 984589 h 196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83968" h="1969178">
                  <a:moveTo>
                    <a:pt x="0" y="984589"/>
                  </a:moveTo>
                  <a:lnTo>
                    <a:pt x="492295" y="0"/>
                  </a:lnTo>
                  <a:lnTo>
                    <a:pt x="1791674" y="0"/>
                  </a:lnTo>
                  <a:lnTo>
                    <a:pt x="2283968" y="984589"/>
                  </a:lnTo>
                  <a:lnTo>
                    <a:pt x="1791674" y="1969178"/>
                  </a:lnTo>
                  <a:lnTo>
                    <a:pt x="492295" y="1969178"/>
                  </a:lnTo>
                  <a:lnTo>
                    <a:pt x="0" y="9845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4429" tIns="374159" rIns="354429" bIns="374159" numCol="1" spcCol="1270" anchor="ctr" anchorCtr="0">
              <a:noAutofit/>
            </a:bodyPr>
            <a:lstStyle/>
            <a:p>
              <a:pPr marL="0" lvl="0" indent="0" algn="ctr" defTabSz="2400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AU" sz="5400" kern="1200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151962EE-FAE5-2E1B-8A2A-7065AC3984DF}"/>
                </a:ext>
              </a:extLst>
            </p:cNvPr>
            <p:cNvSpPr/>
            <p:nvPr/>
          </p:nvSpPr>
          <p:spPr>
            <a:xfrm>
              <a:off x="7491577" y="4686984"/>
              <a:ext cx="267411" cy="230474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B97E106F-DFC7-CF47-0695-C142EF316332}"/>
                </a:ext>
              </a:extLst>
            </p:cNvPr>
            <p:cNvSpPr/>
            <p:nvPr/>
          </p:nvSpPr>
          <p:spPr>
            <a:xfrm>
              <a:off x="7876032" y="4061113"/>
              <a:ext cx="2283968" cy="1969178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11" name="Hexagon 10">
              <a:extLst>
                <a:ext uri="{FF2B5EF4-FFF2-40B4-BE49-F238E27FC236}">
                  <a16:creationId xmlns:a16="http://schemas.microsoft.com/office/drawing/2014/main" id="{B742AC11-5E0C-8AFC-2AB3-4CD6260CF4B6}"/>
                </a:ext>
              </a:extLst>
            </p:cNvPr>
            <p:cNvSpPr/>
            <p:nvPr/>
          </p:nvSpPr>
          <p:spPr>
            <a:xfrm>
              <a:off x="7935366" y="4930465"/>
              <a:ext cx="267411" cy="230474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A7244B9-DBDA-116F-3965-76C77828995F}"/>
                </a:ext>
              </a:extLst>
            </p:cNvPr>
            <p:cNvSpPr/>
            <p:nvPr/>
          </p:nvSpPr>
          <p:spPr>
            <a:xfrm>
              <a:off x="3984345" y="1903601"/>
              <a:ext cx="2283968" cy="1969178"/>
            </a:xfrm>
            <a:custGeom>
              <a:avLst/>
              <a:gdLst>
                <a:gd name="connsiteX0" fmla="*/ 0 w 2283968"/>
                <a:gd name="connsiteY0" fmla="*/ 984589 h 1969178"/>
                <a:gd name="connsiteX1" fmla="*/ 492295 w 2283968"/>
                <a:gd name="connsiteY1" fmla="*/ 0 h 1969178"/>
                <a:gd name="connsiteX2" fmla="*/ 1791674 w 2283968"/>
                <a:gd name="connsiteY2" fmla="*/ 0 h 1969178"/>
                <a:gd name="connsiteX3" fmla="*/ 2283968 w 2283968"/>
                <a:gd name="connsiteY3" fmla="*/ 984589 h 1969178"/>
                <a:gd name="connsiteX4" fmla="*/ 1791674 w 2283968"/>
                <a:gd name="connsiteY4" fmla="*/ 1969178 h 1969178"/>
                <a:gd name="connsiteX5" fmla="*/ 492295 w 2283968"/>
                <a:gd name="connsiteY5" fmla="*/ 1969178 h 1969178"/>
                <a:gd name="connsiteX6" fmla="*/ 0 w 2283968"/>
                <a:gd name="connsiteY6" fmla="*/ 984589 h 196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83968" h="1969178">
                  <a:moveTo>
                    <a:pt x="0" y="984589"/>
                  </a:moveTo>
                  <a:lnTo>
                    <a:pt x="492295" y="0"/>
                  </a:lnTo>
                  <a:lnTo>
                    <a:pt x="1791674" y="0"/>
                  </a:lnTo>
                  <a:lnTo>
                    <a:pt x="2283968" y="984589"/>
                  </a:lnTo>
                  <a:lnTo>
                    <a:pt x="1791674" y="1969178"/>
                  </a:lnTo>
                  <a:lnTo>
                    <a:pt x="492295" y="1969178"/>
                  </a:lnTo>
                  <a:lnTo>
                    <a:pt x="0" y="9845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54429" tIns="374159" rIns="354429" bIns="374159" numCol="1" spcCol="1270" anchor="ctr" anchorCtr="0">
              <a:noAutofit/>
            </a:bodyPr>
            <a:lstStyle/>
            <a:p>
              <a:pPr marL="0" lvl="0" indent="0" algn="ctr" defTabSz="2400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AU" sz="5400" kern="1200"/>
            </a:p>
          </p:txBody>
        </p:sp>
        <p:sp>
          <p:nvSpPr>
            <p:cNvPr id="13" name="Hexagon 12">
              <a:extLst>
                <a:ext uri="{FF2B5EF4-FFF2-40B4-BE49-F238E27FC236}">
                  <a16:creationId xmlns:a16="http://schemas.microsoft.com/office/drawing/2014/main" id="{27A78A97-4BA6-AA59-300A-B6E8C88B9485}"/>
                </a:ext>
              </a:extLst>
            </p:cNvPr>
            <p:cNvSpPr/>
            <p:nvPr/>
          </p:nvSpPr>
          <p:spPr>
            <a:xfrm>
              <a:off x="5532729" y="1946262"/>
              <a:ext cx="267411" cy="230474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D7B5A816-2764-628B-4BF3-13ADA02AB93B}"/>
                </a:ext>
              </a:extLst>
            </p:cNvPr>
            <p:cNvSpPr/>
            <p:nvPr/>
          </p:nvSpPr>
          <p:spPr>
            <a:xfrm>
              <a:off x="5930188" y="827706"/>
              <a:ext cx="2283968" cy="1969178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AU"/>
            </a:p>
          </p:txBody>
        </p:sp>
        <p:sp>
          <p:nvSpPr>
            <p:cNvPr id="15" name="Hexagon 14">
              <a:extLst>
                <a:ext uri="{FF2B5EF4-FFF2-40B4-BE49-F238E27FC236}">
                  <a16:creationId xmlns:a16="http://schemas.microsoft.com/office/drawing/2014/main" id="{0CC9BB91-A230-021F-7103-7A94A8BF5EF3}"/>
                </a:ext>
              </a:extLst>
            </p:cNvPr>
            <p:cNvSpPr/>
            <p:nvPr/>
          </p:nvSpPr>
          <p:spPr>
            <a:xfrm>
              <a:off x="5997651" y="1692376"/>
              <a:ext cx="267411" cy="230474"/>
            </a:xfrm>
            <a:prstGeom prst="hexagon">
              <a:avLst>
                <a:gd name="adj" fmla="val 25000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AU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7BBEC6-649D-9403-67EA-78E4F91A13D5}"/>
              </a:ext>
            </a:extLst>
          </p:cNvPr>
          <p:cNvSpPr txBox="1"/>
          <p:nvPr/>
        </p:nvSpPr>
        <p:spPr>
          <a:xfrm>
            <a:off x="5446759" y="818604"/>
            <a:ext cx="674524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6000" b="1" dirty="0">
                <a:solidFill>
                  <a:schemeClr val="bg1"/>
                </a:solidFill>
                <a:latin typeface="Futura"/>
              </a:rPr>
              <a:t>Relationship between Price &amp; Quantity Sold</a:t>
            </a:r>
          </a:p>
        </p:txBody>
      </p:sp>
    </p:spTree>
    <p:extLst>
      <p:ext uri="{BB962C8B-B14F-4D97-AF65-F5344CB8AC3E}">
        <p14:creationId xmlns:p14="http://schemas.microsoft.com/office/powerpoint/2010/main" val="959613504"/>
      </p:ext>
    </p:extLst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9D6747-8853-23E4-B6E1-44657142A8DF}"/>
              </a:ext>
            </a:extLst>
          </p:cNvPr>
          <p:cNvSpPr/>
          <p:nvPr/>
        </p:nvSpPr>
        <p:spPr>
          <a:xfrm>
            <a:off x="-9523" y="1029768"/>
            <a:ext cx="12192000" cy="5858163"/>
          </a:xfrm>
          <a:prstGeom prst="rect">
            <a:avLst/>
          </a:prstGeom>
          <a:solidFill>
            <a:srgbClr val="0091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59BB702-DB54-623C-3A20-2F167B8665F0}"/>
              </a:ext>
            </a:extLst>
          </p:cNvPr>
          <p:cNvSpPr/>
          <p:nvPr/>
        </p:nvSpPr>
        <p:spPr>
          <a:xfrm>
            <a:off x="0" y="592976"/>
            <a:ext cx="2880000" cy="634482"/>
          </a:xfrm>
          <a:prstGeom prst="roundRect">
            <a:avLst/>
          </a:prstGeom>
          <a:solidFill>
            <a:srgbClr val="0091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8C1277-1F90-04BE-1042-9381AE4E8BB9}"/>
              </a:ext>
            </a:extLst>
          </p:cNvPr>
          <p:cNvSpPr txBox="1"/>
          <p:nvPr/>
        </p:nvSpPr>
        <p:spPr>
          <a:xfrm>
            <a:off x="707139" y="592284"/>
            <a:ext cx="1465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Price VS Sales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E3561F-6652-6E3A-899E-12290D39F148}"/>
              </a:ext>
            </a:extLst>
          </p:cNvPr>
          <p:cNvSpPr txBox="1"/>
          <p:nvPr/>
        </p:nvSpPr>
        <p:spPr>
          <a:xfrm>
            <a:off x="3781455" y="596585"/>
            <a:ext cx="10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Product 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7D3575-6977-CA50-DFF3-17DD15E94F58}"/>
              </a:ext>
            </a:extLst>
          </p:cNvPr>
          <p:cNvSpPr txBox="1"/>
          <p:nvPr/>
        </p:nvSpPr>
        <p:spPr>
          <a:xfrm>
            <a:off x="6997455" y="592284"/>
            <a:ext cx="10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Product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D7B2FA-67B6-7704-4E71-C11FB7B65161}"/>
              </a:ext>
            </a:extLst>
          </p:cNvPr>
          <p:cNvSpPr txBox="1"/>
          <p:nvPr/>
        </p:nvSpPr>
        <p:spPr>
          <a:xfrm>
            <a:off x="10046663" y="592284"/>
            <a:ext cx="107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BE0DC76-5409-3049-2C7D-D9B7358597C7}"/>
              </a:ext>
            </a:extLst>
          </p:cNvPr>
          <p:cNvSpPr txBox="1"/>
          <p:nvPr/>
        </p:nvSpPr>
        <p:spPr>
          <a:xfrm>
            <a:off x="249939" y="1865941"/>
            <a:ext cx="454113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solidFill>
                  <a:schemeClr val="bg1"/>
                </a:solidFill>
                <a:latin typeface="Futura"/>
              </a:rPr>
              <a:t>Price Elasticity measures how sensitive the quantity demanded or supplied of a good or service is to changes in its price.</a:t>
            </a:r>
          </a:p>
          <a:p>
            <a:endParaRPr lang="en-AU" dirty="0">
              <a:solidFill>
                <a:schemeClr val="bg1"/>
              </a:solidFill>
              <a:latin typeface="Futura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8FA5125-6264-5BB5-DD6A-BCF8141A109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67123" y="2261870"/>
            <a:ext cx="5639306" cy="3393958"/>
          </a:xfrm>
          <a:prstGeom prst="rect">
            <a:avLst/>
          </a:prstGeom>
          <a:effectLst>
            <a:softEdge rad="0"/>
          </a:effec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3B458106-5990-3E12-0A0D-FF02198492F3}"/>
              </a:ext>
            </a:extLst>
          </p:cNvPr>
          <p:cNvSpPr txBox="1"/>
          <p:nvPr/>
        </p:nvSpPr>
        <p:spPr>
          <a:xfrm>
            <a:off x="249939" y="4161282"/>
            <a:ext cx="42077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solidFill>
                  <a:schemeClr val="bg1"/>
                </a:solidFill>
                <a:latin typeface="Futura"/>
              </a:rPr>
              <a:t>Sam’s Pizza experiences a drop in sales when the prices increase. This is an example of elastic demand.</a:t>
            </a:r>
          </a:p>
        </p:txBody>
      </p:sp>
    </p:spTree>
    <p:extLst>
      <p:ext uri="{BB962C8B-B14F-4D97-AF65-F5344CB8AC3E}">
        <p14:creationId xmlns:p14="http://schemas.microsoft.com/office/powerpoint/2010/main" val="72438948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9D6747-8853-23E4-B6E1-44657142A8DF}"/>
              </a:ext>
            </a:extLst>
          </p:cNvPr>
          <p:cNvSpPr/>
          <p:nvPr/>
        </p:nvSpPr>
        <p:spPr>
          <a:xfrm>
            <a:off x="0" y="1029769"/>
            <a:ext cx="12192000" cy="5858163"/>
          </a:xfrm>
          <a:prstGeom prst="rect">
            <a:avLst/>
          </a:prstGeom>
          <a:solidFill>
            <a:srgbClr val="00B0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59BB702-DB54-623C-3A20-2F167B8665F0}"/>
              </a:ext>
            </a:extLst>
          </p:cNvPr>
          <p:cNvSpPr/>
          <p:nvPr/>
        </p:nvSpPr>
        <p:spPr>
          <a:xfrm>
            <a:off x="2886380" y="592284"/>
            <a:ext cx="2880000" cy="634482"/>
          </a:xfrm>
          <a:prstGeom prst="roundRect">
            <a:avLst/>
          </a:prstGeom>
          <a:solidFill>
            <a:srgbClr val="00B0C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8C1277-1F90-04BE-1042-9381AE4E8BB9}"/>
              </a:ext>
            </a:extLst>
          </p:cNvPr>
          <p:cNvSpPr txBox="1"/>
          <p:nvPr/>
        </p:nvSpPr>
        <p:spPr>
          <a:xfrm>
            <a:off x="707139" y="592284"/>
            <a:ext cx="1465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Price VS Sales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E3561F-6652-6E3A-899E-12290D39F148}"/>
              </a:ext>
            </a:extLst>
          </p:cNvPr>
          <p:cNvSpPr txBox="1"/>
          <p:nvPr/>
        </p:nvSpPr>
        <p:spPr>
          <a:xfrm>
            <a:off x="3781455" y="596585"/>
            <a:ext cx="10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Product 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7D3575-6977-CA50-DFF3-17DD15E94F58}"/>
              </a:ext>
            </a:extLst>
          </p:cNvPr>
          <p:cNvSpPr txBox="1"/>
          <p:nvPr/>
        </p:nvSpPr>
        <p:spPr>
          <a:xfrm>
            <a:off x="6997455" y="592284"/>
            <a:ext cx="10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Product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D7B2FA-67B6-7704-4E71-C11FB7B65161}"/>
              </a:ext>
            </a:extLst>
          </p:cNvPr>
          <p:cNvSpPr txBox="1"/>
          <p:nvPr/>
        </p:nvSpPr>
        <p:spPr>
          <a:xfrm>
            <a:off x="10046663" y="592284"/>
            <a:ext cx="107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5D2D7C-0B06-371C-F4E4-0C45F80AAAB4}"/>
              </a:ext>
            </a:extLst>
          </p:cNvPr>
          <p:cNvSpPr txBox="1"/>
          <p:nvPr/>
        </p:nvSpPr>
        <p:spPr>
          <a:xfrm>
            <a:off x="7703423" y="2239596"/>
            <a:ext cx="404183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solidFill>
                  <a:schemeClr val="bg1"/>
                </a:solidFill>
                <a:latin typeface="Futura"/>
              </a:rPr>
              <a:t>Each product will be different to some degree.</a:t>
            </a:r>
          </a:p>
          <a:p>
            <a:endParaRPr lang="en-AU" sz="2400" dirty="0">
              <a:solidFill>
                <a:schemeClr val="bg1"/>
              </a:solidFill>
              <a:latin typeface="Futura"/>
            </a:endParaRPr>
          </a:p>
          <a:p>
            <a:endParaRPr lang="en-AU" sz="2400" dirty="0">
              <a:solidFill>
                <a:schemeClr val="bg1"/>
              </a:solidFill>
              <a:latin typeface="Futura"/>
            </a:endParaRPr>
          </a:p>
          <a:p>
            <a:r>
              <a:rPr lang="en-AU" sz="2400" dirty="0">
                <a:solidFill>
                  <a:schemeClr val="bg1"/>
                </a:solidFill>
                <a:latin typeface="Futura"/>
              </a:rPr>
              <a:t>Product 1 appears to show minor elasticity.</a:t>
            </a:r>
          </a:p>
          <a:p>
            <a:endParaRPr lang="en-AU" sz="2400" dirty="0">
              <a:solidFill>
                <a:schemeClr val="bg1"/>
              </a:solidFill>
              <a:latin typeface="Futura"/>
            </a:endParaRPr>
          </a:p>
          <a:p>
            <a:endParaRPr lang="en-AU" dirty="0">
              <a:solidFill>
                <a:schemeClr val="bg1"/>
              </a:solidFill>
              <a:latin typeface="Futura"/>
            </a:endParaRPr>
          </a:p>
          <a:p>
            <a:endParaRPr lang="en-AU" dirty="0">
              <a:solidFill>
                <a:schemeClr val="bg1"/>
              </a:solidFill>
              <a:latin typeface="Futur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A4460E-2BFC-7F65-3D6B-302AE9EA8C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225" y="2239596"/>
            <a:ext cx="6950459" cy="343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50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9D6747-8853-23E4-B6E1-44657142A8DF}"/>
              </a:ext>
            </a:extLst>
          </p:cNvPr>
          <p:cNvSpPr/>
          <p:nvPr/>
        </p:nvSpPr>
        <p:spPr>
          <a:xfrm>
            <a:off x="-6379" y="1067869"/>
            <a:ext cx="12192000" cy="5858163"/>
          </a:xfrm>
          <a:prstGeom prst="rect">
            <a:avLst/>
          </a:prstGeom>
          <a:solidFill>
            <a:srgbClr val="00BA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59BB702-DB54-623C-3A20-2F167B8665F0}"/>
              </a:ext>
            </a:extLst>
          </p:cNvPr>
          <p:cNvSpPr/>
          <p:nvPr/>
        </p:nvSpPr>
        <p:spPr>
          <a:xfrm>
            <a:off x="6102380" y="592284"/>
            <a:ext cx="2880000" cy="634482"/>
          </a:xfrm>
          <a:prstGeom prst="roundRect">
            <a:avLst/>
          </a:prstGeom>
          <a:solidFill>
            <a:srgbClr val="00BA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8C1277-1F90-04BE-1042-9381AE4E8BB9}"/>
              </a:ext>
            </a:extLst>
          </p:cNvPr>
          <p:cNvSpPr txBox="1"/>
          <p:nvPr/>
        </p:nvSpPr>
        <p:spPr>
          <a:xfrm>
            <a:off x="707139" y="592284"/>
            <a:ext cx="1465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Price VS Sales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E3561F-6652-6E3A-899E-12290D39F148}"/>
              </a:ext>
            </a:extLst>
          </p:cNvPr>
          <p:cNvSpPr txBox="1"/>
          <p:nvPr/>
        </p:nvSpPr>
        <p:spPr>
          <a:xfrm>
            <a:off x="3781455" y="596585"/>
            <a:ext cx="10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Product 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7D3575-6977-CA50-DFF3-17DD15E94F58}"/>
              </a:ext>
            </a:extLst>
          </p:cNvPr>
          <p:cNvSpPr txBox="1"/>
          <p:nvPr/>
        </p:nvSpPr>
        <p:spPr>
          <a:xfrm>
            <a:off x="6997455" y="592284"/>
            <a:ext cx="10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Product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D7B2FA-67B6-7704-4E71-C11FB7B65161}"/>
              </a:ext>
            </a:extLst>
          </p:cNvPr>
          <p:cNvSpPr txBox="1"/>
          <p:nvPr/>
        </p:nvSpPr>
        <p:spPr>
          <a:xfrm>
            <a:off x="10046663" y="592284"/>
            <a:ext cx="107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B1E94B-F804-46D6-020C-1F0BA8D6F83C}"/>
              </a:ext>
            </a:extLst>
          </p:cNvPr>
          <p:cNvSpPr txBox="1"/>
          <p:nvPr/>
        </p:nvSpPr>
        <p:spPr>
          <a:xfrm>
            <a:off x="615523" y="2360976"/>
            <a:ext cx="31146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2400" dirty="0">
                <a:solidFill>
                  <a:schemeClr val="bg1"/>
                </a:solidFill>
                <a:latin typeface="Futura"/>
              </a:rPr>
              <a:t>Product 2 appears more price elastic.</a:t>
            </a:r>
          </a:p>
          <a:p>
            <a:endParaRPr lang="en-AU" sz="2400" dirty="0">
              <a:solidFill>
                <a:schemeClr val="bg1"/>
              </a:solidFill>
              <a:latin typeface="Futura"/>
            </a:endParaRPr>
          </a:p>
          <a:p>
            <a:endParaRPr lang="en-AU" sz="2400" dirty="0">
              <a:solidFill>
                <a:schemeClr val="bg1"/>
              </a:solidFill>
              <a:latin typeface="Futura"/>
            </a:endParaRPr>
          </a:p>
          <a:p>
            <a:r>
              <a:rPr lang="en-AU" sz="2400" dirty="0">
                <a:solidFill>
                  <a:schemeClr val="bg1"/>
                </a:solidFill>
                <a:latin typeface="Futura"/>
              </a:rPr>
              <a:t>There is a larger change in quantity sold as a result of price changes.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AE93B8-3900-B15F-FE78-EC8021020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1305" y="1913301"/>
            <a:ext cx="6951600" cy="416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7938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9D6747-8853-23E4-B6E1-44657142A8DF}"/>
              </a:ext>
            </a:extLst>
          </p:cNvPr>
          <p:cNvSpPr/>
          <p:nvPr/>
        </p:nvSpPr>
        <p:spPr>
          <a:xfrm>
            <a:off x="12268" y="961616"/>
            <a:ext cx="12192000" cy="5896384"/>
          </a:xfrm>
          <a:prstGeom prst="rect">
            <a:avLst/>
          </a:prstGeom>
          <a:solidFill>
            <a:srgbClr val="BA00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359BB702-DB54-623C-3A20-2F167B8665F0}"/>
              </a:ext>
            </a:extLst>
          </p:cNvPr>
          <p:cNvSpPr/>
          <p:nvPr/>
        </p:nvSpPr>
        <p:spPr>
          <a:xfrm>
            <a:off x="9145208" y="524131"/>
            <a:ext cx="2880000" cy="634482"/>
          </a:xfrm>
          <a:prstGeom prst="roundRect">
            <a:avLst/>
          </a:prstGeom>
          <a:solidFill>
            <a:srgbClr val="BA00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88C1277-1F90-04BE-1042-9381AE4E8BB9}"/>
              </a:ext>
            </a:extLst>
          </p:cNvPr>
          <p:cNvSpPr txBox="1"/>
          <p:nvPr/>
        </p:nvSpPr>
        <p:spPr>
          <a:xfrm>
            <a:off x="707139" y="592284"/>
            <a:ext cx="1465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Price VS Sales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1E3561F-6652-6E3A-899E-12290D39F148}"/>
              </a:ext>
            </a:extLst>
          </p:cNvPr>
          <p:cNvSpPr txBox="1"/>
          <p:nvPr/>
        </p:nvSpPr>
        <p:spPr>
          <a:xfrm>
            <a:off x="3781455" y="596585"/>
            <a:ext cx="10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Product 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57D3575-6977-CA50-DFF3-17DD15E94F58}"/>
              </a:ext>
            </a:extLst>
          </p:cNvPr>
          <p:cNvSpPr txBox="1"/>
          <p:nvPr/>
        </p:nvSpPr>
        <p:spPr>
          <a:xfrm>
            <a:off x="6997455" y="592284"/>
            <a:ext cx="10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Product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BD7B2FA-67B6-7704-4E71-C11FB7B65161}"/>
              </a:ext>
            </a:extLst>
          </p:cNvPr>
          <p:cNvSpPr txBox="1"/>
          <p:nvPr/>
        </p:nvSpPr>
        <p:spPr>
          <a:xfrm>
            <a:off x="10046663" y="592284"/>
            <a:ext cx="1077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AE96EA2-4B54-7421-E805-5CBB26E6D84C}"/>
              </a:ext>
            </a:extLst>
          </p:cNvPr>
          <p:cNvSpPr txBox="1"/>
          <p:nvPr/>
        </p:nvSpPr>
        <p:spPr>
          <a:xfrm>
            <a:off x="2449296" y="1057489"/>
            <a:ext cx="72934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600" dirty="0">
                <a:solidFill>
                  <a:schemeClr val="bg1"/>
                </a:solidFill>
                <a:latin typeface="Futura"/>
              </a:rPr>
              <a:t>With the two products side by side, you can see exactly how Product 2s’ customers react to a price change compared to Product 1.</a:t>
            </a:r>
          </a:p>
          <a:p>
            <a:pPr algn="ctr"/>
            <a:endParaRPr lang="en-AU" sz="1600" dirty="0">
              <a:solidFill>
                <a:schemeClr val="bg1"/>
              </a:solidFill>
              <a:latin typeface="Futura"/>
            </a:endParaRPr>
          </a:p>
          <a:p>
            <a:pPr algn="ctr"/>
            <a:r>
              <a:rPr lang="en-AU" sz="1600" dirty="0">
                <a:solidFill>
                  <a:schemeClr val="bg1"/>
                </a:solidFill>
                <a:latin typeface="Futura"/>
              </a:rPr>
              <a:t>Product 2 is the more elastic of the group.</a:t>
            </a:r>
          </a:p>
        </p:txBody>
      </p:sp>
      <p:pic>
        <p:nvPicPr>
          <p:cNvPr id="8" name="Graphic 7" descr="Exclamation mark with solid fill">
            <a:extLst>
              <a:ext uri="{FF2B5EF4-FFF2-40B4-BE49-F238E27FC236}">
                <a16:creationId xmlns:a16="http://schemas.microsoft.com/office/drawing/2014/main" id="{7C810537-1AC0-D863-813B-1479B0031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43317" y="2533938"/>
            <a:ext cx="676275" cy="6762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0F7F84F-8BCD-121F-1992-A738900D3DE1}"/>
              </a:ext>
            </a:extLst>
          </p:cNvPr>
          <p:cNvSpPr txBox="1"/>
          <p:nvPr/>
        </p:nvSpPr>
        <p:spPr>
          <a:xfrm>
            <a:off x="3781455" y="2546932"/>
            <a:ext cx="50672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sz="1400" dirty="0">
                <a:solidFill>
                  <a:schemeClr val="bg1"/>
                </a:solidFill>
                <a:latin typeface="Futura"/>
              </a:rPr>
              <a:t>As product 2 is purchased less than product 1, this may cause larger swings in results.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C148362-05AD-7A7D-679B-388E2BAD83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2" y="3609445"/>
            <a:ext cx="5067299" cy="30003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4DA6945-0851-0661-F04F-3402D026E1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9900" y="3609445"/>
            <a:ext cx="5067299" cy="3000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737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1839</TotalTime>
  <Words>640</Words>
  <Application>Microsoft Macintosh PowerPoint</Application>
  <PresentationFormat>Widescreen</PresentationFormat>
  <Paragraphs>129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Playfair display bold</vt:lpstr>
      <vt:lpstr>Arial</vt:lpstr>
      <vt:lpstr>Calibri</vt:lpstr>
      <vt:lpstr>Calibri Light</vt:lpstr>
      <vt:lpstr>Futura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Super Retail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Kyle Simmonds</dc:creator>
  <cp:lastModifiedBy>Microsoft Office User</cp:lastModifiedBy>
  <cp:revision>9</cp:revision>
  <dcterms:created xsi:type="dcterms:W3CDTF">2023-11-25T08:37:40Z</dcterms:created>
  <dcterms:modified xsi:type="dcterms:W3CDTF">2024-08-06T07:55:17Z</dcterms:modified>
</cp:coreProperties>
</file>

<file path=docProps/thumbnail.jpeg>
</file>